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9.xml"/>
  <Override ContentType="application/vnd.openxmlformats-officedocument.drawingml.chart+xml" PartName="/ppt/charts/chart20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12.xml"/>
  <Override ContentType="application/vnd.openxmlformats-officedocument.drawingml.chart+xml" PartName="/ppt/charts/chart14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18.xml"/>
  <Override ContentType="application/vnd.openxmlformats-officedocument.drawingml.chart+xml" PartName="/ppt/charts/chart5.xml"/>
  <Override ContentType="application/vnd.openxmlformats-officedocument.drawingml.chart+xml" PartName="/ppt/charts/chart11.xml"/>
  <Override ContentType="application/vnd.openxmlformats-officedocument.drawingml.chart+xml" PartName="/ppt/charts/chart17.xml"/>
  <Override ContentType="application/vnd.openxmlformats-officedocument.drawingml.chart+xml" PartName="/ppt/charts/chart15.xml"/>
  <Override ContentType="application/vnd.openxmlformats-officedocument.drawingml.chart+xml" PartName="/ppt/charts/chart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2q09ZbQeCRJqKpCoi4YuYfADc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1B51EF-0960-44FB-8A64-9C9D0F35B65B}">
  <a:tblStyle styleId="{4A1B51EF-0960-44FB-8A64-9C9D0F35B65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3.xml.rels><?xml version="1.0" encoding="UTF-8" standalone="yes"?><Relationships xmlns="http://schemas.openxmlformats.org/package/2006/relationships"><Relationship Id="rId1" Type="http://schemas.openxmlformats.org/officeDocument/2006/relationships/oleObject" Target="file:///\\Users\chiara\Desktop\chiavetta\DOCUMENTI%20COMPUTER%20ISPRO\Analisi%20Registro\tumori%20gastrointestinali.ods" TargetMode="External"/></Relationships>
</file>

<file path=ppt/charts/_rels/chart15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a.martini\Documents\Risultato%20BDM.xlsx" TargetMode="External"/></Relationships>
</file>

<file path=ppt/charts/_rels/chart16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a.martini\Documents\Risultato%20BDM.xlsx" TargetMode="External"/></Relationships>
</file>

<file path=ppt/charts/_rels/chart17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a.martini\Desktop\AndamentixGiovanna.xlsx" TargetMode="External"/></Relationships>
</file>

<file path=ppt/charts/_rels/chart18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C:\Users\a.martini\Desktop\AndamentixGiovanna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\\Users\chiara\Desktop\chiavetta\DOCUMENTI%20COMPUTER%20ISPRO\Analisi%20Registro\primi%205%20tumori%20+%20freq%20(torte).ods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file:///\\Users\chiara\Desktop\chiavetta\DOCUMENTI%20COMPUTER%20ISPRO\Analisi%20Registro\primi%205%20tumori%20+%20freq%20(torte).ods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\\Users\chiara\Desktop\Computer%20ISPRO\Analisi%20Registro%20x%20evento\trend%20singoli%20tumori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Femmine</a:t>
            </a:r>
          </a:p>
        </c:rich>
      </c:tx>
      <c:layout>
        <c:manualLayout>
          <c:xMode val="edge"/>
          <c:yMode val="edge"/>
          <c:x val="0.34587650227931999"/>
          <c:y val="2.6247017384388099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153750518027399"/>
          <c:y val="0.19986365185774299"/>
          <c:w val="0.46862826357231702"/>
          <c:h val="0.642426996932166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rgbClr val="FFFFFF"/>
    </a:solidFill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4973936234695101E-2"/>
          <c:y val="7.5446102473129495E-2"/>
          <c:w val="0.66535337616680801"/>
          <c:h val="0.77752269644161498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maschi_over70</c:v>
                </c:pt>
              </c:strCache>
            </c:strRef>
          </c:tx>
          <c:spPr>
            <a:ln w="28800">
              <a:solidFill>
                <a:srgbClr val="2A6099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451</c:v>
                </c:pt>
                <c:pt idx="1">
                  <c:v>458.6</c:v>
                </c:pt>
                <c:pt idx="2">
                  <c:v>488.6</c:v>
                </c:pt>
                <c:pt idx="3">
                  <c:v>506.1</c:v>
                </c:pt>
                <c:pt idx="4">
                  <c:v>510.3</c:v>
                </c:pt>
                <c:pt idx="5">
                  <c:v>488.65</c:v>
                </c:pt>
                <c:pt idx="6">
                  <c:v>472.5</c:v>
                </c:pt>
                <c:pt idx="7">
                  <c:v>476.65</c:v>
                </c:pt>
                <c:pt idx="8">
                  <c:v>475.2</c:v>
                </c:pt>
                <c:pt idx="9">
                  <c:v>461.9</c:v>
                </c:pt>
                <c:pt idx="10">
                  <c:v>435.95</c:v>
                </c:pt>
                <c:pt idx="11">
                  <c:v>443.45</c:v>
                </c:pt>
                <c:pt idx="12">
                  <c:v>460.1</c:v>
                </c:pt>
                <c:pt idx="13">
                  <c:v>472.1</c:v>
                </c:pt>
                <c:pt idx="14">
                  <c:v>480.1</c:v>
                </c:pt>
                <c:pt idx="15">
                  <c:v>461.2</c:v>
                </c:pt>
                <c:pt idx="16">
                  <c:v>439</c:v>
                </c:pt>
                <c:pt idx="17">
                  <c:v>449.15</c:v>
                </c:pt>
                <c:pt idx="18">
                  <c:v>422.7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F1-C948-AF4A-D46AD65DB12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maschi_50_69</c:v>
                </c:pt>
              </c:strCache>
            </c:strRef>
          </c:tx>
          <c:spPr>
            <a:ln w="28800">
              <a:solidFill>
                <a:srgbClr val="00A933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207</c:v>
                </c:pt>
                <c:pt idx="1">
                  <c:v>199.4</c:v>
                </c:pt>
                <c:pt idx="2">
                  <c:v>197.55</c:v>
                </c:pt>
                <c:pt idx="3">
                  <c:v>196.95</c:v>
                </c:pt>
                <c:pt idx="4">
                  <c:v>188.85</c:v>
                </c:pt>
                <c:pt idx="5">
                  <c:v>170.3</c:v>
                </c:pt>
                <c:pt idx="6">
                  <c:v>162.6</c:v>
                </c:pt>
                <c:pt idx="7">
                  <c:v>167.75</c:v>
                </c:pt>
                <c:pt idx="8">
                  <c:v>149.80000000000001</c:v>
                </c:pt>
                <c:pt idx="9">
                  <c:v>151.44999999999999</c:v>
                </c:pt>
                <c:pt idx="10">
                  <c:v>170.1</c:v>
                </c:pt>
                <c:pt idx="11">
                  <c:v>167.8</c:v>
                </c:pt>
                <c:pt idx="12">
                  <c:v>158.85</c:v>
                </c:pt>
                <c:pt idx="13">
                  <c:v>151.55000000000001</c:v>
                </c:pt>
                <c:pt idx="14">
                  <c:v>139.35</c:v>
                </c:pt>
                <c:pt idx="15">
                  <c:v>132.80000000000001</c:v>
                </c:pt>
                <c:pt idx="16">
                  <c:v>124.75</c:v>
                </c:pt>
                <c:pt idx="17">
                  <c:v>114.85</c:v>
                </c:pt>
                <c:pt idx="18">
                  <c:v>114.2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F1-C948-AF4A-D46AD65DB12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maschi_0_49</c:v>
                </c:pt>
              </c:strCache>
            </c:strRef>
          </c:tx>
          <c:spPr>
            <a:ln w="28800">
              <a:solidFill>
                <a:srgbClr val="FFFF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9"/>
                <c:pt idx="0">
                  <c:v>5</c:v>
                </c:pt>
                <c:pt idx="1">
                  <c:v>5.15</c:v>
                </c:pt>
                <c:pt idx="2">
                  <c:v>5.65</c:v>
                </c:pt>
                <c:pt idx="3">
                  <c:v>6.05</c:v>
                </c:pt>
                <c:pt idx="4">
                  <c:v>6.3</c:v>
                </c:pt>
                <c:pt idx="5">
                  <c:v>6.35</c:v>
                </c:pt>
                <c:pt idx="6">
                  <c:v>5.95</c:v>
                </c:pt>
                <c:pt idx="7">
                  <c:v>5.3</c:v>
                </c:pt>
                <c:pt idx="8">
                  <c:v>5.35</c:v>
                </c:pt>
                <c:pt idx="9">
                  <c:v>5.25</c:v>
                </c:pt>
                <c:pt idx="10">
                  <c:v>5.2</c:v>
                </c:pt>
                <c:pt idx="11">
                  <c:v>5.4</c:v>
                </c:pt>
                <c:pt idx="12">
                  <c:v>4.5750000000000002</c:v>
                </c:pt>
                <c:pt idx="13">
                  <c:v>3.5249999999999999</c:v>
                </c:pt>
                <c:pt idx="14">
                  <c:v>4.5999999999999996</c:v>
                </c:pt>
                <c:pt idx="15">
                  <c:v>4.2</c:v>
                </c:pt>
                <c:pt idx="16">
                  <c:v>3.9</c:v>
                </c:pt>
                <c:pt idx="17">
                  <c:v>3.75</c:v>
                </c:pt>
                <c:pt idx="18">
                  <c:v>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F1-C948-AF4A-D46AD65DB12B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femmine_over70</c:v>
                </c:pt>
              </c:strCache>
            </c:strRef>
          </c:tx>
          <c:spPr>
            <a:ln w="28800">
              <a:solidFill>
                <a:srgbClr val="2A6099"/>
              </a:solidFill>
              <a:prstDash val="sys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9"/>
                <c:pt idx="0">
                  <c:v>100.8</c:v>
                </c:pt>
                <c:pt idx="1">
                  <c:v>94</c:v>
                </c:pt>
                <c:pt idx="2">
                  <c:v>104.8</c:v>
                </c:pt>
                <c:pt idx="3">
                  <c:v>113.7</c:v>
                </c:pt>
                <c:pt idx="4">
                  <c:v>110.4</c:v>
                </c:pt>
                <c:pt idx="5">
                  <c:v>107.3</c:v>
                </c:pt>
                <c:pt idx="6">
                  <c:v>100.35</c:v>
                </c:pt>
                <c:pt idx="7">
                  <c:v>116.8</c:v>
                </c:pt>
                <c:pt idx="8">
                  <c:v>128.19999999999999</c:v>
                </c:pt>
                <c:pt idx="9">
                  <c:v>122.75</c:v>
                </c:pt>
                <c:pt idx="10">
                  <c:v>122</c:v>
                </c:pt>
                <c:pt idx="11">
                  <c:v>120.35</c:v>
                </c:pt>
                <c:pt idx="12">
                  <c:v>126.3</c:v>
                </c:pt>
                <c:pt idx="13">
                  <c:v>143.9</c:v>
                </c:pt>
                <c:pt idx="14">
                  <c:v>153.35</c:v>
                </c:pt>
                <c:pt idx="15">
                  <c:v>149.6</c:v>
                </c:pt>
                <c:pt idx="16">
                  <c:v>149.55000000000001</c:v>
                </c:pt>
                <c:pt idx="17">
                  <c:v>148.85</c:v>
                </c:pt>
                <c:pt idx="18">
                  <c:v>148.1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F1-C948-AF4A-D46AD65DB12B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femmine_50_69</c:v>
                </c:pt>
              </c:strCache>
            </c:strRef>
          </c:tx>
          <c:spPr>
            <a:ln w="28800">
              <a:solidFill>
                <a:srgbClr val="00A933"/>
              </a:solidFill>
              <a:prstDash val="sys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9"/>
                <c:pt idx="0">
                  <c:v>33.5</c:v>
                </c:pt>
                <c:pt idx="1">
                  <c:v>39.450000000000003</c:v>
                </c:pt>
                <c:pt idx="2">
                  <c:v>47.05</c:v>
                </c:pt>
                <c:pt idx="3">
                  <c:v>53.6</c:v>
                </c:pt>
                <c:pt idx="4">
                  <c:v>56.55</c:v>
                </c:pt>
                <c:pt idx="5">
                  <c:v>62.3</c:v>
                </c:pt>
                <c:pt idx="6">
                  <c:v>63.7</c:v>
                </c:pt>
                <c:pt idx="7">
                  <c:v>60.45</c:v>
                </c:pt>
                <c:pt idx="8">
                  <c:v>63</c:v>
                </c:pt>
                <c:pt idx="9">
                  <c:v>69.5</c:v>
                </c:pt>
                <c:pt idx="10">
                  <c:v>73</c:v>
                </c:pt>
                <c:pt idx="11">
                  <c:v>68.05</c:v>
                </c:pt>
                <c:pt idx="12">
                  <c:v>66.400000000000006</c:v>
                </c:pt>
                <c:pt idx="13">
                  <c:v>66</c:v>
                </c:pt>
                <c:pt idx="14">
                  <c:v>69.25</c:v>
                </c:pt>
                <c:pt idx="15">
                  <c:v>74.8</c:v>
                </c:pt>
                <c:pt idx="16">
                  <c:v>72.25</c:v>
                </c:pt>
                <c:pt idx="17">
                  <c:v>70</c:v>
                </c:pt>
                <c:pt idx="18">
                  <c:v>67.75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F1-C948-AF4A-D46AD65DB12B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femmine_0_49</c:v>
                </c:pt>
              </c:strCache>
            </c:strRef>
          </c:tx>
          <c:spPr>
            <a:ln w="28800">
              <a:solidFill>
                <a:srgbClr val="FFFF00"/>
              </a:solidFill>
              <a:prstDash val="sysDash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9"/>
                <c:pt idx="0">
                  <c:v>3.6</c:v>
                </c:pt>
                <c:pt idx="1">
                  <c:v>4</c:v>
                </c:pt>
                <c:pt idx="2">
                  <c:v>5.3</c:v>
                </c:pt>
                <c:pt idx="3">
                  <c:v>4.5999999999999996</c:v>
                </c:pt>
                <c:pt idx="4">
                  <c:v>3.5</c:v>
                </c:pt>
                <c:pt idx="5">
                  <c:v>4.9000000000000004</c:v>
                </c:pt>
                <c:pt idx="6">
                  <c:v>4.3</c:v>
                </c:pt>
                <c:pt idx="7">
                  <c:v>2.6</c:v>
                </c:pt>
                <c:pt idx="8">
                  <c:v>3</c:v>
                </c:pt>
                <c:pt idx="9">
                  <c:v>4.3499999999999996</c:v>
                </c:pt>
                <c:pt idx="10">
                  <c:v>4.4000000000000004</c:v>
                </c:pt>
                <c:pt idx="11">
                  <c:v>3.55</c:v>
                </c:pt>
                <c:pt idx="12">
                  <c:v>3.8250000000000002</c:v>
                </c:pt>
                <c:pt idx="13">
                  <c:v>4.6749999999999998</c:v>
                </c:pt>
                <c:pt idx="14">
                  <c:v>4.5</c:v>
                </c:pt>
                <c:pt idx="15">
                  <c:v>4.3499999999999996</c:v>
                </c:pt>
                <c:pt idx="16">
                  <c:v>4.3</c:v>
                </c:pt>
                <c:pt idx="17">
                  <c:v>2.85</c:v>
                </c:pt>
                <c:pt idx="18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F1-C948-AF4A-D46AD65DB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66095052"/>
        <c:axId val="87490774"/>
      </c:lineChart>
      <c:catAx>
        <c:axId val="660950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87490774"/>
        <c:crosses val="autoZero"/>
        <c:auto val="1"/>
        <c:lblAlgn val="ctr"/>
        <c:lblOffset val="100"/>
        <c:noMultiLvlLbl val="0"/>
      </c:catAx>
      <c:valAx>
        <c:axId val="8749077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66095052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75153849521461813"/>
          <c:y val="0.36136031712914701"/>
          <c:w val="0.23596428306830197"/>
          <c:h val="0.2913486514065725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3333596442425583E-2"/>
          <c:y val="0.10526765968077997"/>
          <c:w val="0.71556464272119302"/>
          <c:h val="0.75267339697714464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maschi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118</c:v>
                </c:pt>
                <c:pt idx="1">
                  <c:v>116.4</c:v>
                </c:pt>
                <c:pt idx="2">
                  <c:v>126.1</c:v>
                </c:pt>
                <c:pt idx="3">
                  <c:v>121.5</c:v>
                </c:pt>
                <c:pt idx="4">
                  <c:v>123.5</c:v>
                </c:pt>
                <c:pt idx="5">
                  <c:v>106.2</c:v>
                </c:pt>
                <c:pt idx="6">
                  <c:v>114.7</c:v>
                </c:pt>
                <c:pt idx="7">
                  <c:v>109.2</c:v>
                </c:pt>
                <c:pt idx="8">
                  <c:v>105.4</c:v>
                </c:pt>
                <c:pt idx="9">
                  <c:v>106.1</c:v>
                </c:pt>
                <c:pt idx="10">
                  <c:v>107.4</c:v>
                </c:pt>
                <c:pt idx="11">
                  <c:v>107.3</c:v>
                </c:pt>
                <c:pt idx="12">
                  <c:v>106.5</c:v>
                </c:pt>
                <c:pt idx="13">
                  <c:v>105.7</c:v>
                </c:pt>
                <c:pt idx="14">
                  <c:v>104</c:v>
                </c:pt>
                <c:pt idx="15">
                  <c:v>96.7</c:v>
                </c:pt>
                <c:pt idx="16">
                  <c:v>93.3</c:v>
                </c:pt>
                <c:pt idx="17">
                  <c:v>94.4</c:v>
                </c:pt>
                <c:pt idx="18">
                  <c:v>83.9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C-5F42-993E-A84CDDBF47D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femmine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24.7</c:v>
                </c:pt>
                <c:pt idx="1">
                  <c:v>26.2</c:v>
                </c:pt>
                <c:pt idx="2">
                  <c:v>33.1</c:v>
                </c:pt>
                <c:pt idx="3">
                  <c:v>31.1</c:v>
                </c:pt>
                <c:pt idx="4">
                  <c:v>32.299999999999997</c:v>
                </c:pt>
                <c:pt idx="5">
                  <c:v>34.9</c:v>
                </c:pt>
                <c:pt idx="6">
                  <c:v>30.3</c:v>
                </c:pt>
                <c:pt idx="7">
                  <c:v>35.799999999999997</c:v>
                </c:pt>
                <c:pt idx="8">
                  <c:v>35.299999999999997</c:v>
                </c:pt>
                <c:pt idx="9">
                  <c:v>39.200000000000003</c:v>
                </c:pt>
                <c:pt idx="10">
                  <c:v>36.9</c:v>
                </c:pt>
                <c:pt idx="11">
                  <c:v>35.200000000000003</c:v>
                </c:pt>
                <c:pt idx="12">
                  <c:v>38.049999999999997</c:v>
                </c:pt>
                <c:pt idx="13">
                  <c:v>40.9</c:v>
                </c:pt>
                <c:pt idx="14">
                  <c:v>42.1</c:v>
                </c:pt>
                <c:pt idx="15">
                  <c:v>42.5</c:v>
                </c:pt>
                <c:pt idx="16">
                  <c:v>40.799999999999997</c:v>
                </c:pt>
                <c:pt idx="17">
                  <c:v>39.4</c:v>
                </c:pt>
                <c:pt idx="18">
                  <c:v>38.700000000000003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8C-5F42-993E-A84CDDBF4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31235942"/>
        <c:axId val="21231208"/>
      </c:lineChart>
      <c:catAx>
        <c:axId val="3123594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21231208"/>
        <c:crosses val="autoZero"/>
        <c:auto val="1"/>
        <c:lblAlgn val="ctr"/>
        <c:lblOffset val="100"/>
        <c:noMultiLvlLbl val="0"/>
      </c:catAx>
      <c:valAx>
        <c:axId val="21231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31235942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maschi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</c:v>
                </c:pt>
              </c:strCache>
            </c:strRef>
          </c:tx>
          <c:spPr>
            <a:ln w="28800">
              <a:solidFill>
                <a:srgbClr val="579D1C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112.9</c:v>
                </c:pt>
                <c:pt idx="1">
                  <c:v>110.95</c:v>
                </c:pt>
                <c:pt idx="2">
                  <c:v>113.25</c:v>
                </c:pt>
                <c:pt idx="3">
                  <c:v>111.45</c:v>
                </c:pt>
                <c:pt idx="4">
                  <c:v>106.15</c:v>
                </c:pt>
                <c:pt idx="5">
                  <c:v>106.7</c:v>
                </c:pt>
                <c:pt idx="6">
                  <c:v>109</c:v>
                </c:pt>
                <c:pt idx="7">
                  <c:v>106.3</c:v>
                </c:pt>
                <c:pt idx="8">
                  <c:v>99.1</c:v>
                </c:pt>
                <c:pt idx="9">
                  <c:v>97.3</c:v>
                </c:pt>
                <c:pt idx="10">
                  <c:v>97.15</c:v>
                </c:pt>
                <c:pt idx="11">
                  <c:v>95.5</c:v>
                </c:pt>
                <c:pt idx="12">
                  <c:v>91.2</c:v>
                </c:pt>
                <c:pt idx="13">
                  <c:v>85.2</c:v>
                </c:pt>
                <c:pt idx="14">
                  <c:v>80.5</c:v>
                </c:pt>
                <c:pt idx="15">
                  <c:v>78</c:v>
                </c:pt>
                <c:pt idx="16">
                  <c:v>77.099999999999994</c:v>
                </c:pt>
                <c:pt idx="17">
                  <c:v>77.25</c:v>
                </c:pt>
                <c:pt idx="18">
                  <c:v>71.849999999999994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A2-5D49-BF84-13EAEB405EB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stomaco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57.9</c:v>
                </c:pt>
                <c:pt idx="1">
                  <c:v>54.8</c:v>
                </c:pt>
                <c:pt idx="2">
                  <c:v>53.8</c:v>
                </c:pt>
                <c:pt idx="3">
                  <c:v>50.4</c:v>
                </c:pt>
                <c:pt idx="4">
                  <c:v>49.4</c:v>
                </c:pt>
                <c:pt idx="5">
                  <c:v>48.95</c:v>
                </c:pt>
                <c:pt idx="6">
                  <c:v>42.75</c:v>
                </c:pt>
                <c:pt idx="7">
                  <c:v>43.75</c:v>
                </c:pt>
                <c:pt idx="8">
                  <c:v>43.55</c:v>
                </c:pt>
                <c:pt idx="9">
                  <c:v>40.450000000000003</c:v>
                </c:pt>
                <c:pt idx="10">
                  <c:v>39.65</c:v>
                </c:pt>
                <c:pt idx="11">
                  <c:v>39.85</c:v>
                </c:pt>
                <c:pt idx="12">
                  <c:v>38.25</c:v>
                </c:pt>
                <c:pt idx="13">
                  <c:v>34.35</c:v>
                </c:pt>
                <c:pt idx="14">
                  <c:v>31.9</c:v>
                </c:pt>
                <c:pt idx="15">
                  <c:v>33.5</c:v>
                </c:pt>
                <c:pt idx="16">
                  <c:v>34.450000000000003</c:v>
                </c:pt>
                <c:pt idx="17">
                  <c:v>33.549999999999997</c:v>
                </c:pt>
                <c:pt idx="18">
                  <c:v>29.3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A2-5D49-BF84-13EAEB405EB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pancreas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9"/>
                <c:pt idx="0">
                  <c:v>16.2</c:v>
                </c:pt>
                <c:pt idx="1">
                  <c:v>18.899999999999999</c:v>
                </c:pt>
                <c:pt idx="2">
                  <c:v>19.55</c:v>
                </c:pt>
                <c:pt idx="3">
                  <c:v>18.3</c:v>
                </c:pt>
                <c:pt idx="4">
                  <c:v>19.100000000000001</c:v>
                </c:pt>
                <c:pt idx="5">
                  <c:v>19.55</c:v>
                </c:pt>
                <c:pt idx="6">
                  <c:v>18.100000000000001</c:v>
                </c:pt>
                <c:pt idx="7">
                  <c:v>17.399999999999999</c:v>
                </c:pt>
                <c:pt idx="8">
                  <c:v>19.5</c:v>
                </c:pt>
                <c:pt idx="9">
                  <c:v>19.2</c:v>
                </c:pt>
                <c:pt idx="10">
                  <c:v>17.399999999999999</c:v>
                </c:pt>
                <c:pt idx="11">
                  <c:v>19.75</c:v>
                </c:pt>
                <c:pt idx="12">
                  <c:v>22.1</c:v>
                </c:pt>
                <c:pt idx="13">
                  <c:v>20.9</c:v>
                </c:pt>
                <c:pt idx="14">
                  <c:v>19.600000000000001</c:v>
                </c:pt>
                <c:pt idx="15">
                  <c:v>20.5</c:v>
                </c:pt>
                <c:pt idx="16">
                  <c:v>20.75</c:v>
                </c:pt>
                <c:pt idx="17">
                  <c:v>19.55</c:v>
                </c:pt>
                <c:pt idx="18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A2-5D49-BF84-13EAEB405EB2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fegato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9"/>
                <c:pt idx="0">
                  <c:v>21.4</c:v>
                </c:pt>
                <c:pt idx="1">
                  <c:v>23.7</c:v>
                </c:pt>
                <c:pt idx="2">
                  <c:v>21.65</c:v>
                </c:pt>
                <c:pt idx="3">
                  <c:v>18.45</c:v>
                </c:pt>
                <c:pt idx="4">
                  <c:v>19.350000000000001</c:v>
                </c:pt>
                <c:pt idx="5">
                  <c:v>19.8</c:v>
                </c:pt>
                <c:pt idx="6">
                  <c:v>19.5</c:v>
                </c:pt>
                <c:pt idx="7">
                  <c:v>17.350000000000001</c:v>
                </c:pt>
                <c:pt idx="8">
                  <c:v>15.3</c:v>
                </c:pt>
                <c:pt idx="9">
                  <c:v>19.45</c:v>
                </c:pt>
                <c:pt idx="10">
                  <c:v>20.2</c:v>
                </c:pt>
                <c:pt idx="11">
                  <c:v>17.5</c:v>
                </c:pt>
                <c:pt idx="12">
                  <c:v>19.05</c:v>
                </c:pt>
                <c:pt idx="13">
                  <c:v>18.95</c:v>
                </c:pt>
                <c:pt idx="14">
                  <c:v>19.05</c:v>
                </c:pt>
                <c:pt idx="15">
                  <c:v>19.75</c:v>
                </c:pt>
                <c:pt idx="16">
                  <c:v>16.899999999999999</c:v>
                </c:pt>
                <c:pt idx="17">
                  <c:v>14.65</c:v>
                </c:pt>
                <c:pt idx="18">
                  <c:v>17.100000000000001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A2-5D49-BF84-13EAEB405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8556567"/>
        <c:axId val="5285671"/>
      </c:lineChart>
      <c:catAx>
        <c:axId val="855656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5285671"/>
        <c:crosses val="autoZero"/>
        <c:auto val="1"/>
        <c:lblAlgn val="ctr"/>
        <c:lblOffset val="100"/>
        <c:noMultiLvlLbl val="0"/>
      </c:catAx>
      <c:valAx>
        <c:axId val="5285671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8556567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it-IT"/>
              <a:t>femmine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Foglio1!$F$1</c:f>
              <c:strCache>
                <c:ptCount val="1"/>
                <c:pt idx="0">
                  <c:v>colon</c:v>
                </c:pt>
              </c:strCache>
            </c:strRef>
          </c:tx>
          <c:spPr>
            <a:ln w="28800">
              <a:solidFill>
                <a:srgbClr val="579D1C"/>
              </a:solidFill>
            </a:ln>
          </c:spPr>
          <c:marker>
            <c:symbol val="none"/>
          </c:marker>
          <c:cat>
            <c:numRef>
              <c:f>Foglio1!$A$4:$A$22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Foglio1!$I$4:$I$22</c:f>
              <c:numCache>
                <c:formatCode>General</c:formatCode>
                <c:ptCount val="19"/>
                <c:pt idx="0">
                  <c:v>68.900000000000006</c:v>
                </c:pt>
                <c:pt idx="1">
                  <c:v>67.849999999999994</c:v>
                </c:pt>
                <c:pt idx="2">
                  <c:v>66.949999999999989</c:v>
                </c:pt>
                <c:pt idx="3">
                  <c:v>67.25</c:v>
                </c:pt>
                <c:pt idx="4">
                  <c:v>69.150000000000006</c:v>
                </c:pt>
                <c:pt idx="5">
                  <c:v>68.349999999999994</c:v>
                </c:pt>
                <c:pt idx="6">
                  <c:v>69.349999999999994</c:v>
                </c:pt>
                <c:pt idx="7">
                  <c:v>68.800000000000011</c:v>
                </c:pt>
                <c:pt idx="8">
                  <c:v>63.55</c:v>
                </c:pt>
                <c:pt idx="9">
                  <c:v>65.7</c:v>
                </c:pt>
                <c:pt idx="10">
                  <c:v>65.75</c:v>
                </c:pt>
                <c:pt idx="11">
                  <c:v>63.4</c:v>
                </c:pt>
                <c:pt idx="12">
                  <c:v>63.174999999999997</c:v>
                </c:pt>
                <c:pt idx="13">
                  <c:v>60.924999999999997</c:v>
                </c:pt>
                <c:pt idx="14">
                  <c:v>58.8</c:v>
                </c:pt>
                <c:pt idx="15">
                  <c:v>55.4</c:v>
                </c:pt>
                <c:pt idx="16">
                  <c:v>52.6</c:v>
                </c:pt>
                <c:pt idx="17">
                  <c:v>52.85</c:v>
                </c:pt>
                <c:pt idx="18">
                  <c:v>48.6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6-F04D-8750-9A7A9B711B1D}"/>
            </c:ext>
          </c:extLst>
        </c:ser>
        <c:ser>
          <c:idx val="1"/>
          <c:order val="1"/>
          <c:tx>
            <c:strRef>
              <c:f>Foglio1!$B$1</c:f>
              <c:strCache>
                <c:ptCount val="1"/>
                <c:pt idx="0">
                  <c:v>stomaco</c:v>
                </c:pt>
              </c:strCache>
            </c:strRef>
          </c:tx>
          <c:spPr>
            <a:ln w="28800">
              <a:solidFill>
                <a:srgbClr val="FFD320"/>
              </a:solidFill>
            </a:ln>
          </c:spPr>
          <c:marker>
            <c:symbol val="none"/>
          </c:marker>
          <c:cat>
            <c:numRef>
              <c:f>Foglio1!$A$4:$A$22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Foglio1!$E$4:$E$22</c:f>
              <c:numCache>
                <c:formatCode>General</c:formatCode>
                <c:ptCount val="19"/>
                <c:pt idx="0">
                  <c:v>31.1</c:v>
                </c:pt>
                <c:pt idx="1">
                  <c:v>28.75</c:v>
                </c:pt>
                <c:pt idx="2">
                  <c:v>25.9</c:v>
                </c:pt>
                <c:pt idx="3">
                  <c:v>25.75</c:v>
                </c:pt>
                <c:pt idx="4">
                  <c:v>26.1</c:v>
                </c:pt>
                <c:pt idx="5">
                  <c:v>23.05</c:v>
                </c:pt>
                <c:pt idx="6">
                  <c:v>20.05</c:v>
                </c:pt>
                <c:pt idx="7">
                  <c:v>21.450000000000003</c:v>
                </c:pt>
                <c:pt idx="8">
                  <c:v>20.350000000000001</c:v>
                </c:pt>
                <c:pt idx="9">
                  <c:v>17.95</c:v>
                </c:pt>
                <c:pt idx="10">
                  <c:v>19.25</c:v>
                </c:pt>
                <c:pt idx="11">
                  <c:v>20.2</c:v>
                </c:pt>
                <c:pt idx="12">
                  <c:v>19.674999999999997</c:v>
                </c:pt>
                <c:pt idx="13">
                  <c:v>19.225000000000001</c:v>
                </c:pt>
                <c:pt idx="14">
                  <c:v>17.95</c:v>
                </c:pt>
                <c:pt idx="15">
                  <c:v>15.45</c:v>
                </c:pt>
                <c:pt idx="16">
                  <c:v>15.75</c:v>
                </c:pt>
                <c:pt idx="17">
                  <c:v>16.3</c:v>
                </c:pt>
                <c:pt idx="18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A6-F04D-8750-9A7A9B711B1D}"/>
            </c:ext>
          </c:extLst>
        </c:ser>
        <c:ser>
          <c:idx val="2"/>
          <c:order val="2"/>
          <c:tx>
            <c:strRef>
              <c:f>Foglio1!$N$1</c:f>
              <c:strCache>
                <c:ptCount val="1"/>
                <c:pt idx="0">
                  <c:v>pancreas</c:v>
                </c:pt>
              </c:strCache>
            </c:strRef>
          </c:tx>
          <c:spPr>
            <a:ln w="28800">
              <a:solidFill>
                <a:srgbClr val="FF420E"/>
              </a:solidFill>
            </a:ln>
          </c:spPr>
          <c:marker>
            <c:symbol val="none"/>
          </c:marker>
          <c:cat>
            <c:numRef>
              <c:f>Foglio1!$A$4:$A$22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Foglio1!$Q$4:$Q$22</c:f>
              <c:numCache>
                <c:formatCode>General</c:formatCode>
                <c:ptCount val="19"/>
                <c:pt idx="0">
                  <c:v>13.8</c:v>
                </c:pt>
                <c:pt idx="1">
                  <c:v>14.05</c:v>
                </c:pt>
                <c:pt idx="2">
                  <c:v>14.100000000000001</c:v>
                </c:pt>
                <c:pt idx="3">
                  <c:v>13.55</c:v>
                </c:pt>
                <c:pt idx="4">
                  <c:v>14.1</c:v>
                </c:pt>
                <c:pt idx="5">
                  <c:v>15.65</c:v>
                </c:pt>
                <c:pt idx="6">
                  <c:v>17</c:v>
                </c:pt>
                <c:pt idx="7">
                  <c:v>17.299999999999997</c:v>
                </c:pt>
                <c:pt idx="8">
                  <c:v>15.85</c:v>
                </c:pt>
                <c:pt idx="9">
                  <c:v>14.75</c:v>
                </c:pt>
                <c:pt idx="10">
                  <c:v>13.95</c:v>
                </c:pt>
                <c:pt idx="11">
                  <c:v>15.1</c:v>
                </c:pt>
                <c:pt idx="12">
                  <c:v>17.05</c:v>
                </c:pt>
                <c:pt idx="13">
                  <c:v>17.149999999999999</c:v>
                </c:pt>
                <c:pt idx="14">
                  <c:v>17.45</c:v>
                </c:pt>
                <c:pt idx="15">
                  <c:v>16.75</c:v>
                </c:pt>
                <c:pt idx="16">
                  <c:v>15.850000000000001</c:v>
                </c:pt>
                <c:pt idx="17">
                  <c:v>16.899999999999999</c:v>
                </c:pt>
                <c:pt idx="18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A6-F04D-8750-9A7A9B711B1D}"/>
            </c:ext>
          </c:extLst>
        </c:ser>
        <c:ser>
          <c:idx val="3"/>
          <c:order val="3"/>
          <c:tx>
            <c:strRef>
              <c:f>Foglio1!$J$1</c:f>
              <c:strCache>
                <c:ptCount val="1"/>
                <c:pt idx="0">
                  <c:v>fegato</c:v>
                </c:pt>
              </c:strCache>
            </c:strRef>
          </c:tx>
          <c:spPr>
            <a:ln w="28800">
              <a:solidFill>
                <a:srgbClr val="004586"/>
              </a:solidFill>
            </a:ln>
          </c:spPr>
          <c:marker>
            <c:symbol val="none"/>
          </c:marker>
          <c:cat>
            <c:numRef>
              <c:f>Foglio1!$A$4:$A$22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Foglio1!$M$4:$M$22</c:f>
              <c:numCache>
                <c:formatCode>General</c:formatCode>
                <c:ptCount val="19"/>
                <c:pt idx="0">
                  <c:v>7.8</c:v>
                </c:pt>
                <c:pt idx="1">
                  <c:v>7.55</c:v>
                </c:pt>
                <c:pt idx="2">
                  <c:v>7.4499999999999993</c:v>
                </c:pt>
                <c:pt idx="3">
                  <c:v>7.1999999999999993</c:v>
                </c:pt>
                <c:pt idx="4">
                  <c:v>7.35</c:v>
                </c:pt>
                <c:pt idx="5">
                  <c:v>7.4</c:v>
                </c:pt>
                <c:pt idx="6">
                  <c:v>6.7</c:v>
                </c:pt>
                <c:pt idx="7">
                  <c:v>6.9</c:v>
                </c:pt>
                <c:pt idx="8">
                  <c:v>6.35</c:v>
                </c:pt>
                <c:pt idx="9">
                  <c:v>6.25</c:v>
                </c:pt>
                <c:pt idx="10">
                  <c:v>6.9</c:v>
                </c:pt>
                <c:pt idx="11">
                  <c:v>6.35</c:v>
                </c:pt>
                <c:pt idx="12">
                  <c:v>5.95</c:v>
                </c:pt>
                <c:pt idx="13">
                  <c:v>5.85</c:v>
                </c:pt>
                <c:pt idx="14">
                  <c:v>5.75</c:v>
                </c:pt>
                <c:pt idx="15">
                  <c:v>5.35</c:v>
                </c:pt>
                <c:pt idx="16">
                  <c:v>4.9000000000000004</c:v>
                </c:pt>
                <c:pt idx="17">
                  <c:v>5.55</c:v>
                </c:pt>
                <c:pt idx="18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A6-F04D-8750-9A7A9B711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929040"/>
        <c:axId val="88926800"/>
      </c:lineChart>
      <c:valAx>
        <c:axId val="889268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it-IT"/>
          </a:p>
        </c:txPr>
        <c:crossAx val="88929040"/>
        <c:crossesAt val="0"/>
        <c:crossBetween val="midCat"/>
      </c:valAx>
      <c:catAx>
        <c:axId val="8892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it-IT"/>
          </a:p>
        </c:txPr>
        <c:crossAx val="88926800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02774455778971"/>
          <c:y val="0.3794488305719263"/>
          <c:w val="0.16593896873698807"/>
          <c:h val="0.2837429111531191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45816512746779E-2"/>
          <c:y val="0.15031798034303301"/>
          <c:w val="0.69953468151261533"/>
          <c:h val="0.68923741608043432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maschi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20.7</c:v>
                </c:pt>
                <c:pt idx="1">
                  <c:v>19.149999999999999</c:v>
                </c:pt>
                <c:pt idx="2">
                  <c:v>16.8</c:v>
                </c:pt>
                <c:pt idx="3">
                  <c:v>17.649999999999999</c:v>
                </c:pt>
                <c:pt idx="4">
                  <c:v>20.2</c:v>
                </c:pt>
                <c:pt idx="5">
                  <c:v>20.05</c:v>
                </c:pt>
                <c:pt idx="6">
                  <c:v>19.25</c:v>
                </c:pt>
                <c:pt idx="7">
                  <c:v>23.95</c:v>
                </c:pt>
                <c:pt idx="8">
                  <c:v>29.35</c:v>
                </c:pt>
                <c:pt idx="9">
                  <c:v>34.549999999999997</c:v>
                </c:pt>
                <c:pt idx="10">
                  <c:v>35.700000000000003</c:v>
                </c:pt>
                <c:pt idx="11">
                  <c:v>33</c:v>
                </c:pt>
                <c:pt idx="12">
                  <c:v>32.700000000000003</c:v>
                </c:pt>
                <c:pt idx="13">
                  <c:v>31.3</c:v>
                </c:pt>
                <c:pt idx="14">
                  <c:v>33.450000000000003</c:v>
                </c:pt>
                <c:pt idx="15">
                  <c:v>34.25</c:v>
                </c:pt>
                <c:pt idx="16">
                  <c:v>35.75</c:v>
                </c:pt>
                <c:pt idx="17">
                  <c:v>39.450000000000003</c:v>
                </c:pt>
                <c:pt idx="18">
                  <c:v>35.15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B7-024C-B6F8-CE43076CEFF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femmine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18.3</c:v>
                </c:pt>
                <c:pt idx="1">
                  <c:v>17.3</c:v>
                </c:pt>
                <c:pt idx="2">
                  <c:v>14.7</c:v>
                </c:pt>
                <c:pt idx="3">
                  <c:v>14.8</c:v>
                </c:pt>
                <c:pt idx="4">
                  <c:v>15.7</c:v>
                </c:pt>
                <c:pt idx="5">
                  <c:v>16.55</c:v>
                </c:pt>
                <c:pt idx="6">
                  <c:v>21.85</c:v>
                </c:pt>
                <c:pt idx="7">
                  <c:v>24.9</c:v>
                </c:pt>
                <c:pt idx="8">
                  <c:v>24.7</c:v>
                </c:pt>
                <c:pt idx="9">
                  <c:v>26.55</c:v>
                </c:pt>
                <c:pt idx="10">
                  <c:v>25.75</c:v>
                </c:pt>
                <c:pt idx="11">
                  <c:v>23.7</c:v>
                </c:pt>
                <c:pt idx="12">
                  <c:v>24.3</c:v>
                </c:pt>
                <c:pt idx="13">
                  <c:v>25.1</c:v>
                </c:pt>
                <c:pt idx="14">
                  <c:v>24.9</c:v>
                </c:pt>
                <c:pt idx="15">
                  <c:v>25.75</c:v>
                </c:pt>
                <c:pt idx="16">
                  <c:v>28</c:v>
                </c:pt>
                <c:pt idx="17">
                  <c:v>28.4</c:v>
                </c:pt>
                <c:pt idx="18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B7-024C-B6F8-CE43076CE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5192310"/>
        <c:axId val="46177814"/>
      </c:lineChart>
      <c:catAx>
        <c:axId val="519231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crossAx val="46177814"/>
        <c:crosses val="autoZero"/>
        <c:auto val="1"/>
        <c:lblAlgn val="ctr"/>
        <c:lblOffset val="100"/>
        <c:noMultiLvlLbl val="0"/>
      </c:catAx>
      <c:valAx>
        <c:axId val="4617781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crossAx val="5192310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sz="1400" baseline="0"/>
      </a:pPr>
      <a:endParaRPr lang="it-IT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'Risultato BDM'!$D$1</c:f>
              <c:strCache>
                <c:ptCount val="1"/>
                <c:pt idx="0">
                  <c:v>Femmine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D-4A50-AA08-5A2EC17CC6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D-4A50-AA08-5A2EC17CC6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8D-4A50-AA08-5A2EC17CC6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8D-4A50-AA08-5A2EC17CC677}"/>
              </c:ext>
            </c:extLst>
          </c:dPt>
          <c:dLbls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'Risultato BDM'!$B$2:$B$5</c:f>
              <c:strCache>
                <c:ptCount val="4"/>
                <c:pt idx="0">
                  <c:v>Tumori maligni mammella</c:v>
                </c:pt>
                <c:pt idx="1">
                  <c:v>Tumori maligni polmone</c:v>
                </c:pt>
                <c:pt idx="2">
                  <c:v>Tumori maligni intestino</c:v>
                </c:pt>
                <c:pt idx="3">
                  <c:v>Altri tumori</c:v>
                </c:pt>
              </c:strCache>
            </c:strRef>
          </c:cat>
          <c:val>
            <c:numRef>
              <c:f>'Risultato BDM'!$D$2:$D$5</c:f>
              <c:numCache>
                <c:formatCode>0.00</c:formatCode>
                <c:ptCount val="4"/>
                <c:pt idx="0">
                  <c:v>15.987117943732152</c:v>
                </c:pt>
                <c:pt idx="1">
                  <c:v>13.179801908002672</c:v>
                </c:pt>
                <c:pt idx="2">
                  <c:v>12.037430880476393</c:v>
                </c:pt>
                <c:pt idx="3">
                  <c:v>58.437139211277881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8D-4A50-AA08-5A2EC17CC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'Risultato BDM'!$D$8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B-4F79-B7DE-A8F4F6F0D7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B-4F79-B7DE-A8F4F6F0D7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B-4F79-B7DE-A8F4F6F0D7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3B-4F79-B7DE-A8F4F6F0D7CA}"/>
              </c:ext>
            </c:extLst>
          </c:dPt>
          <c:dLbls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'Risultato BDM'!$B$9:$B$12</c:f>
              <c:strCache>
                <c:ptCount val="4"/>
                <c:pt idx="0">
                  <c:v>Tumori maligni polmone</c:v>
                </c:pt>
                <c:pt idx="1">
                  <c:v>Tumori maligni intestino</c:v>
                </c:pt>
                <c:pt idx="2">
                  <c:v>Tumori maligni prostata</c:v>
                </c:pt>
                <c:pt idx="3">
                  <c:v>Altri tumori</c:v>
                </c:pt>
              </c:strCache>
            </c:strRef>
          </c:cat>
          <c:val>
            <c:numRef>
              <c:f>'Risultato BDM'!$D$9:$D$12</c:f>
              <c:numCache>
                <c:formatCode>0.00</c:formatCode>
                <c:ptCount val="4"/>
                <c:pt idx="0">
                  <c:v>22.853013009021584</c:v>
                </c:pt>
                <c:pt idx="1">
                  <c:v>11.080097692269351</c:v>
                </c:pt>
                <c:pt idx="2">
                  <c:v>7.9599262323680406</c:v>
                </c:pt>
                <c:pt idx="3">
                  <c:v>59.407865224542689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3B-4F79-B7DE-A8F4F6F0D7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MASCHI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Dati_tumori!$B$39</c:f>
              <c:strCache>
                <c:ptCount val="1"/>
                <c:pt idx="0">
                  <c:v>T. polmone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Dati_tumori!$B$40:$B$73</c:f>
              <c:numCache>
                <c:formatCode>0.0</c:formatCode>
                <c:ptCount val="34"/>
                <c:pt idx="0">
                  <c:v>126.595</c:v>
                </c:pt>
                <c:pt idx="1">
                  <c:v>124.92999999999999</c:v>
                </c:pt>
                <c:pt idx="2">
                  <c:v>123.56666666666666</c:v>
                </c:pt>
                <c:pt idx="3">
                  <c:v>123.29666666666667</c:v>
                </c:pt>
                <c:pt idx="4">
                  <c:v>122.81</c:v>
                </c:pt>
                <c:pt idx="5">
                  <c:v>122.20333333333333</c:v>
                </c:pt>
                <c:pt idx="6">
                  <c:v>120.32333333333332</c:v>
                </c:pt>
                <c:pt idx="7">
                  <c:v>119.47666666666665</c:v>
                </c:pt>
                <c:pt idx="8">
                  <c:v>119.71</c:v>
                </c:pt>
                <c:pt idx="9">
                  <c:v>117.11</c:v>
                </c:pt>
                <c:pt idx="10">
                  <c:v>115.48333333333333</c:v>
                </c:pt>
                <c:pt idx="11">
                  <c:v>112.99000000000001</c:v>
                </c:pt>
                <c:pt idx="12">
                  <c:v>111.33333333333333</c:v>
                </c:pt>
                <c:pt idx="13">
                  <c:v>108.82333333333334</c:v>
                </c:pt>
                <c:pt idx="14">
                  <c:v>105.61</c:v>
                </c:pt>
                <c:pt idx="15">
                  <c:v>107.13333333333333</c:v>
                </c:pt>
                <c:pt idx="16">
                  <c:v>106.92666666666666</c:v>
                </c:pt>
                <c:pt idx="17">
                  <c:v>107.02</c:v>
                </c:pt>
                <c:pt idx="18">
                  <c:v>102.72666666666667</c:v>
                </c:pt>
                <c:pt idx="19">
                  <c:v>100.61333333333334</c:v>
                </c:pt>
                <c:pt idx="20">
                  <c:v>98.49666666666667</c:v>
                </c:pt>
                <c:pt idx="21">
                  <c:v>96.660000000000011</c:v>
                </c:pt>
                <c:pt idx="22">
                  <c:v>93.84333333333332</c:v>
                </c:pt>
                <c:pt idx="23">
                  <c:v>90.40333333333335</c:v>
                </c:pt>
                <c:pt idx="24">
                  <c:v>88.44</c:v>
                </c:pt>
                <c:pt idx="25">
                  <c:v>86.76</c:v>
                </c:pt>
                <c:pt idx="26">
                  <c:v>84.603333333333339</c:v>
                </c:pt>
                <c:pt idx="27">
                  <c:v>82.626666666666665</c:v>
                </c:pt>
                <c:pt idx="28">
                  <c:v>80.936666666666667</c:v>
                </c:pt>
                <c:pt idx="29">
                  <c:v>79.316666666666663</c:v>
                </c:pt>
                <c:pt idx="30">
                  <c:v>76.39</c:v>
                </c:pt>
                <c:pt idx="31">
                  <c:v>74.586666666666659</c:v>
                </c:pt>
                <c:pt idx="32">
                  <c:v>71.47</c:v>
                </c:pt>
                <c:pt idx="33">
                  <c:v>70.569999999999993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71-469D-A131-88BDA8554142}"/>
            </c:ext>
          </c:extLst>
        </c:ser>
        <c:ser>
          <c:idx val="1"/>
          <c:order val="1"/>
          <c:tx>
            <c:strRef>
              <c:f>Dati_tumori!$C$39</c:f>
              <c:strCache>
                <c:ptCount val="1"/>
                <c:pt idx="0">
                  <c:v>T. stomaco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Dati_tumori!$C$40:$C$73</c:f>
              <c:numCache>
                <c:formatCode>0.0</c:formatCode>
                <c:ptCount val="34"/>
                <c:pt idx="0">
                  <c:v>68.914999999999992</c:v>
                </c:pt>
                <c:pt idx="1">
                  <c:v>68.333333333333329</c:v>
                </c:pt>
                <c:pt idx="2">
                  <c:v>67.24666666666667</c:v>
                </c:pt>
                <c:pt idx="3">
                  <c:v>65.203333333333333</c:v>
                </c:pt>
                <c:pt idx="4">
                  <c:v>62.363333333333337</c:v>
                </c:pt>
                <c:pt idx="5">
                  <c:v>59.94</c:v>
                </c:pt>
                <c:pt idx="6">
                  <c:v>57.080000000000005</c:v>
                </c:pt>
                <c:pt idx="7">
                  <c:v>55.666666666666664</c:v>
                </c:pt>
                <c:pt idx="8">
                  <c:v>52.306666666666665</c:v>
                </c:pt>
                <c:pt idx="9">
                  <c:v>49.379999999999995</c:v>
                </c:pt>
                <c:pt idx="10">
                  <c:v>45.91</c:v>
                </c:pt>
                <c:pt idx="11">
                  <c:v>44.203333333333326</c:v>
                </c:pt>
                <c:pt idx="12">
                  <c:v>42.449999999999996</c:v>
                </c:pt>
                <c:pt idx="13">
                  <c:v>40.813333333333333</c:v>
                </c:pt>
                <c:pt idx="14">
                  <c:v>38.966666666666669</c:v>
                </c:pt>
                <c:pt idx="15">
                  <c:v>37.163333333333334</c:v>
                </c:pt>
                <c:pt idx="16">
                  <c:v>36.206666666666671</c:v>
                </c:pt>
                <c:pt idx="17">
                  <c:v>34.800000000000004</c:v>
                </c:pt>
                <c:pt idx="18">
                  <c:v>33.836666666666666</c:v>
                </c:pt>
                <c:pt idx="19">
                  <c:v>32.423333333333332</c:v>
                </c:pt>
                <c:pt idx="20">
                  <c:v>31.779999999999998</c:v>
                </c:pt>
                <c:pt idx="21">
                  <c:v>30.116666666666664</c:v>
                </c:pt>
                <c:pt idx="22">
                  <c:v>28.783333333333331</c:v>
                </c:pt>
                <c:pt idx="23">
                  <c:v>27.446666666666669</c:v>
                </c:pt>
                <c:pt idx="24">
                  <c:v>26.526666666666667</c:v>
                </c:pt>
                <c:pt idx="25">
                  <c:v>24.263333333333335</c:v>
                </c:pt>
                <c:pt idx="26">
                  <c:v>23.183333333333334</c:v>
                </c:pt>
                <c:pt idx="27">
                  <c:v>21.863333333333333</c:v>
                </c:pt>
                <c:pt idx="28">
                  <c:v>22.069999999999997</c:v>
                </c:pt>
                <c:pt idx="29">
                  <c:v>21.056666666666668</c:v>
                </c:pt>
                <c:pt idx="30">
                  <c:v>20.419999999999998</c:v>
                </c:pt>
                <c:pt idx="31">
                  <c:v>19.473333333333333</c:v>
                </c:pt>
                <c:pt idx="32">
                  <c:v>18.89</c:v>
                </c:pt>
                <c:pt idx="33">
                  <c:v>18.905000000000001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71-469D-A131-88BDA8554142}"/>
            </c:ext>
          </c:extLst>
        </c:ser>
        <c:ser>
          <c:idx val="2"/>
          <c:order val="2"/>
          <c:tx>
            <c:strRef>
              <c:f>Dati_tumori!$D$39</c:f>
              <c:strCache>
                <c:ptCount val="1"/>
                <c:pt idx="0">
                  <c:v>T. fegato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Dati_tumori!$D$40:$D$73</c:f>
              <c:numCache>
                <c:formatCode>0.0</c:formatCode>
                <c:ptCount val="34"/>
                <c:pt idx="0">
                  <c:v>29.695</c:v>
                </c:pt>
                <c:pt idx="1">
                  <c:v>29.886666666666667</c:v>
                </c:pt>
                <c:pt idx="2">
                  <c:v>29.959999999999997</c:v>
                </c:pt>
                <c:pt idx="3">
                  <c:v>29.703333333333333</c:v>
                </c:pt>
                <c:pt idx="4">
                  <c:v>28.88</c:v>
                </c:pt>
                <c:pt idx="5">
                  <c:v>29.886666666666667</c:v>
                </c:pt>
                <c:pt idx="6">
                  <c:v>30.06</c:v>
                </c:pt>
                <c:pt idx="7">
                  <c:v>31.02</c:v>
                </c:pt>
                <c:pt idx="8">
                  <c:v>29.403333333333332</c:v>
                </c:pt>
                <c:pt idx="9">
                  <c:v>28.709999999999997</c:v>
                </c:pt>
                <c:pt idx="10">
                  <c:v>28.493333333333336</c:v>
                </c:pt>
                <c:pt idx="11">
                  <c:v>28.48</c:v>
                </c:pt>
                <c:pt idx="12">
                  <c:v>29.496666666666666</c:v>
                </c:pt>
                <c:pt idx="13">
                  <c:v>29.436666666666667</c:v>
                </c:pt>
                <c:pt idx="14">
                  <c:v>29.843333333333334</c:v>
                </c:pt>
                <c:pt idx="15">
                  <c:v>28.873333333333335</c:v>
                </c:pt>
                <c:pt idx="16">
                  <c:v>27.849999999999998</c:v>
                </c:pt>
                <c:pt idx="17">
                  <c:v>26.92</c:v>
                </c:pt>
                <c:pt idx="18">
                  <c:v>26.62</c:v>
                </c:pt>
                <c:pt idx="19">
                  <c:v>25.806666666666668</c:v>
                </c:pt>
                <c:pt idx="20">
                  <c:v>25.159999999999997</c:v>
                </c:pt>
                <c:pt idx="21">
                  <c:v>25.313333333333333</c:v>
                </c:pt>
                <c:pt idx="22">
                  <c:v>24.633333333333329</c:v>
                </c:pt>
                <c:pt idx="23">
                  <c:v>24.483333333333334</c:v>
                </c:pt>
                <c:pt idx="24">
                  <c:v>23.09</c:v>
                </c:pt>
                <c:pt idx="25">
                  <c:v>23.393333333333334</c:v>
                </c:pt>
                <c:pt idx="26">
                  <c:v>23.513333333333335</c:v>
                </c:pt>
                <c:pt idx="27">
                  <c:v>23.919999999999998</c:v>
                </c:pt>
                <c:pt idx="28">
                  <c:v>23.453333333333333</c:v>
                </c:pt>
                <c:pt idx="29">
                  <c:v>22.026666666666667</c:v>
                </c:pt>
                <c:pt idx="30">
                  <c:v>21.053333333333335</c:v>
                </c:pt>
                <c:pt idx="31">
                  <c:v>20.413333333333334</c:v>
                </c:pt>
                <c:pt idx="32">
                  <c:v>20.543333333333333</c:v>
                </c:pt>
                <c:pt idx="33">
                  <c:v>20.03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71-469D-A131-88BDA8554142}"/>
            </c:ext>
          </c:extLst>
        </c:ser>
        <c:ser>
          <c:idx val="3"/>
          <c:order val="3"/>
          <c:tx>
            <c:strRef>
              <c:f>Dati_tumori!$E$39</c:f>
              <c:strCache>
                <c:ptCount val="1"/>
                <c:pt idx="0">
                  <c:v>T. pancreas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Dati_tumori!$E$40:$E$73</c:f>
              <c:numCache>
                <c:formatCode>0.0</c:formatCode>
                <c:ptCount val="34"/>
                <c:pt idx="0">
                  <c:v>17.555</c:v>
                </c:pt>
                <c:pt idx="1">
                  <c:v>17.226666666666667</c:v>
                </c:pt>
                <c:pt idx="2">
                  <c:v>16.663333333333338</c:v>
                </c:pt>
                <c:pt idx="3">
                  <c:v>17.626666666666665</c:v>
                </c:pt>
                <c:pt idx="4">
                  <c:v>18.010000000000002</c:v>
                </c:pt>
                <c:pt idx="5">
                  <c:v>18.91333333333333</c:v>
                </c:pt>
                <c:pt idx="6">
                  <c:v>19.319999999999997</c:v>
                </c:pt>
                <c:pt idx="7">
                  <c:v>19.533333333333331</c:v>
                </c:pt>
                <c:pt idx="8">
                  <c:v>19.136666666666667</c:v>
                </c:pt>
                <c:pt idx="9">
                  <c:v>17.72</c:v>
                </c:pt>
                <c:pt idx="10">
                  <c:v>18.193333333333332</c:v>
                </c:pt>
                <c:pt idx="11">
                  <c:v>17.956666666666667</c:v>
                </c:pt>
                <c:pt idx="12">
                  <c:v>18.556666666666668</c:v>
                </c:pt>
                <c:pt idx="13">
                  <c:v>18.056666666666668</c:v>
                </c:pt>
                <c:pt idx="14">
                  <c:v>17.886666666666667</c:v>
                </c:pt>
                <c:pt idx="15">
                  <c:v>17.966666666666669</c:v>
                </c:pt>
                <c:pt idx="16">
                  <c:v>18.599999999999998</c:v>
                </c:pt>
                <c:pt idx="17">
                  <c:v>18.45</c:v>
                </c:pt>
                <c:pt idx="18">
                  <c:v>18.3</c:v>
                </c:pt>
                <c:pt idx="19">
                  <c:v>17.62</c:v>
                </c:pt>
                <c:pt idx="20">
                  <c:v>17.760000000000002</c:v>
                </c:pt>
                <c:pt idx="21">
                  <c:v>18.040000000000003</c:v>
                </c:pt>
                <c:pt idx="22">
                  <c:v>17.700000000000003</c:v>
                </c:pt>
                <c:pt idx="23">
                  <c:v>17.330000000000002</c:v>
                </c:pt>
                <c:pt idx="24">
                  <c:v>17.63666666666667</c:v>
                </c:pt>
                <c:pt idx="25">
                  <c:v>18.343333333333334</c:v>
                </c:pt>
                <c:pt idx="26">
                  <c:v>19.136666666666667</c:v>
                </c:pt>
                <c:pt idx="27">
                  <c:v>18.510000000000002</c:v>
                </c:pt>
                <c:pt idx="28">
                  <c:v>18.033333333333331</c:v>
                </c:pt>
                <c:pt idx="29">
                  <c:v>17.716666666666665</c:v>
                </c:pt>
                <c:pt idx="30">
                  <c:v>17.723333333333333</c:v>
                </c:pt>
                <c:pt idx="31">
                  <c:v>17.796666666666667</c:v>
                </c:pt>
                <c:pt idx="32">
                  <c:v>18.27</c:v>
                </c:pt>
                <c:pt idx="33">
                  <c:v>18.774999999999999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71-469D-A131-88BDA8554142}"/>
            </c:ext>
          </c:extLst>
        </c:ser>
        <c:ser>
          <c:idx val="4"/>
          <c:order val="4"/>
          <c:tx>
            <c:strRef>
              <c:f>Dati_tumori!$F$39</c:f>
              <c:strCache>
                <c:ptCount val="1"/>
                <c:pt idx="0">
                  <c:v>T.prostata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Dati_tumori!$F$40:$F$73</c:f>
              <c:numCache>
                <c:formatCode>0.0</c:formatCode>
                <c:ptCount val="34"/>
                <c:pt idx="0">
                  <c:v>42.245000000000005</c:v>
                </c:pt>
                <c:pt idx="1">
                  <c:v>40.893333333333338</c:v>
                </c:pt>
                <c:pt idx="2">
                  <c:v>39.863333333333337</c:v>
                </c:pt>
                <c:pt idx="3">
                  <c:v>40.6</c:v>
                </c:pt>
                <c:pt idx="4">
                  <c:v>40.68333333333333</c:v>
                </c:pt>
                <c:pt idx="5">
                  <c:v>39.383333333333333</c:v>
                </c:pt>
                <c:pt idx="6">
                  <c:v>39.630000000000003</c:v>
                </c:pt>
                <c:pt idx="7">
                  <c:v>39.97</c:v>
                </c:pt>
                <c:pt idx="8">
                  <c:v>40.75</c:v>
                </c:pt>
                <c:pt idx="9">
                  <c:v>39.946666666666665</c:v>
                </c:pt>
                <c:pt idx="10">
                  <c:v>40.843333333333334</c:v>
                </c:pt>
                <c:pt idx="11">
                  <c:v>40.706666666666671</c:v>
                </c:pt>
                <c:pt idx="12">
                  <c:v>41.186666666666667</c:v>
                </c:pt>
                <c:pt idx="13">
                  <c:v>39.379999999999995</c:v>
                </c:pt>
                <c:pt idx="14">
                  <c:v>37.729999999999997</c:v>
                </c:pt>
                <c:pt idx="15">
                  <c:v>37.146666666666668</c:v>
                </c:pt>
                <c:pt idx="16">
                  <c:v>36.156666666666666</c:v>
                </c:pt>
                <c:pt idx="17">
                  <c:v>36.426666666666669</c:v>
                </c:pt>
                <c:pt idx="18">
                  <c:v>34.976666666666667</c:v>
                </c:pt>
                <c:pt idx="19">
                  <c:v>34.6</c:v>
                </c:pt>
                <c:pt idx="20">
                  <c:v>32.940000000000005</c:v>
                </c:pt>
                <c:pt idx="21">
                  <c:v>32.896666666666668</c:v>
                </c:pt>
                <c:pt idx="22">
                  <c:v>31.150000000000002</c:v>
                </c:pt>
                <c:pt idx="23">
                  <c:v>29.75</c:v>
                </c:pt>
                <c:pt idx="24">
                  <c:v>27.316666666666666</c:v>
                </c:pt>
                <c:pt idx="25">
                  <c:v>27.03</c:v>
                </c:pt>
                <c:pt idx="26">
                  <c:v>25.91</c:v>
                </c:pt>
                <c:pt idx="27">
                  <c:v>25.49666666666667</c:v>
                </c:pt>
                <c:pt idx="28">
                  <c:v>24.816666666666666</c:v>
                </c:pt>
                <c:pt idx="29">
                  <c:v>25.523333333333337</c:v>
                </c:pt>
                <c:pt idx="30">
                  <c:v>24.97</c:v>
                </c:pt>
                <c:pt idx="31">
                  <c:v>24.796666666666667</c:v>
                </c:pt>
                <c:pt idx="32">
                  <c:v>24.91333333333333</c:v>
                </c:pt>
                <c:pt idx="33">
                  <c:v>25.094999999999999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71-469D-A131-88BDA8554142}"/>
            </c:ext>
          </c:extLst>
        </c:ser>
        <c:ser>
          <c:idx val="5"/>
          <c:order val="5"/>
          <c:tx>
            <c:strRef>
              <c:f>Dati_tumori!$G$39</c:f>
              <c:strCache>
                <c:ptCount val="1"/>
                <c:pt idx="0">
                  <c:v>T. vescica</c:v>
                </c:pt>
              </c:strCache>
            </c:strRef>
          </c:tx>
          <c:spPr>
            <a:ln w="317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Dati_tumori!$G$40:$G$73</c:f>
              <c:numCache>
                <c:formatCode>0.0</c:formatCode>
                <c:ptCount val="34"/>
                <c:pt idx="0">
                  <c:v>24.63</c:v>
                </c:pt>
                <c:pt idx="1">
                  <c:v>24.959999999999997</c:v>
                </c:pt>
                <c:pt idx="2">
                  <c:v>24.993333333333336</c:v>
                </c:pt>
                <c:pt idx="3">
                  <c:v>24.8</c:v>
                </c:pt>
                <c:pt idx="4">
                  <c:v>24.49666666666667</c:v>
                </c:pt>
                <c:pt idx="5">
                  <c:v>23.756666666666664</c:v>
                </c:pt>
                <c:pt idx="6">
                  <c:v>24.38</c:v>
                </c:pt>
                <c:pt idx="7">
                  <c:v>24.516666666666666</c:v>
                </c:pt>
                <c:pt idx="8">
                  <c:v>25.060000000000002</c:v>
                </c:pt>
                <c:pt idx="9">
                  <c:v>23.77</c:v>
                </c:pt>
                <c:pt idx="10">
                  <c:v>23.026666666666667</c:v>
                </c:pt>
                <c:pt idx="11">
                  <c:v>22.613333333333333</c:v>
                </c:pt>
                <c:pt idx="12">
                  <c:v>22.189999999999998</c:v>
                </c:pt>
                <c:pt idx="13">
                  <c:v>22.203333333333333</c:v>
                </c:pt>
                <c:pt idx="14">
                  <c:v>21.376666666666665</c:v>
                </c:pt>
                <c:pt idx="15">
                  <c:v>21.866666666666664</c:v>
                </c:pt>
                <c:pt idx="16">
                  <c:v>21.296666666666667</c:v>
                </c:pt>
                <c:pt idx="17">
                  <c:v>21.276666666666667</c:v>
                </c:pt>
                <c:pt idx="18">
                  <c:v>20.059999999999999</c:v>
                </c:pt>
                <c:pt idx="19">
                  <c:v>19.32</c:v>
                </c:pt>
                <c:pt idx="20">
                  <c:v>18.683333333333334</c:v>
                </c:pt>
                <c:pt idx="21">
                  <c:v>19.069999999999997</c:v>
                </c:pt>
                <c:pt idx="22">
                  <c:v>19.009999999999998</c:v>
                </c:pt>
                <c:pt idx="23">
                  <c:v>18.696666666666669</c:v>
                </c:pt>
                <c:pt idx="24">
                  <c:v>17.823333333333334</c:v>
                </c:pt>
                <c:pt idx="25">
                  <c:v>17.083333333333336</c:v>
                </c:pt>
                <c:pt idx="26">
                  <c:v>16.576666666666668</c:v>
                </c:pt>
                <c:pt idx="27">
                  <c:v>16.833333333333332</c:v>
                </c:pt>
                <c:pt idx="28">
                  <c:v>17.306666666666668</c:v>
                </c:pt>
                <c:pt idx="29">
                  <c:v>17.683333333333334</c:v>
                </c:pt>
                <c:pt idx="30">
                  <c:v>17.373333333333335</c:v>
                </c:pt>
                <c:pt idx="31">
                  <c:v>16.676666666666666</c:v>
                </c:pt>
                <c:pt idx="32">
                  <c:v>16.426666666666666</c:v>
                </c:pt>
                <c:pt idx="33">
                  <c:v>16.115000000000002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71-469D-A131-88BDA8554142}"/>
            </c:ext>
          </c:extLst>
        </c:ser>
        <c:ser>
          <c:idx val="6"/>
          <c:order val="6"/>
          <c:tx>
            <c:strRef>
              <c:f>Dati_tumori!$H$39</c:f>
              <c:strCache>
                <c:ptCount val="1"/>
                <c:pt idx="0">
                  <c:v>T. intestino</c:v>
                </c:pt>
              </c:strCache>
            </c:strRef>
          </c:tx>
          <c:spPr>
            <a:ln w="317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Dati_tumori!$A$40:$A$73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Dati_tumori!$H$40:$H$73</c:f>
              <c:numCache>
                <c:formatCode>0.0</c:formatCode>
                <c:ptCount val="34"/>
                <c:pt idx="0">
                  <c:v>61.164999999999999</c:v>
                </c:pt>
                <c:pt idx="1">
                  <c:v>60.743333333333332</c:v>
                </c:pt>
                <c:pt idx="2">
                  <c:v>61.586666666666666</c:v>
                </c:pt>
                <c:pt idx="3">
                  <c:v>60.5</c:v>
                </c:pt>
                <c:pt idx="4">
                  <c:v>59.1</c:v>
                </c:pt>
                <c:pt idx="5">
                  <c:v>57.02</c:v>
                </c:pt>
                <c:pt idx="6">
                  <c:v>56.466666666666661</c:v>
                </c:pt>
                <c:pt idx="7">
                  <c:v>56.68333333333333</c:v>
                </c:pt>
                <c:pt idx="8">
                  <c:v>57.346666666666671</c:v>
                </c:pt>
                <c:pt idx="9">
                  <c:v>56.593333333333334</c:v>
                </c:pt>
                <c:pt idx="10">
                  <c:v>56.51</c:v>
                </c:pt>
                <c:pt idx="11">
                  <c:v>56.22</c:v>
                </c:pt>
                <c:pt idx="12">
                  <c:v>56.49666666666667</c:v>
                </c:pt>
                <c:pt idx="13">
                  <c:v>54.859999999999992</c:v>
                </c:pt>
                <c:pt idx="14">
                  <c:v>53.956666666666671</c:v>
                </c:pt>
                <c:pt idx="15">
                  <c:v>53.023333333333333</c:v>
                </c:pt>
                <c:pt idx="16">
                  <c:v>52.436666666666667</c:v>
                </c:pt>
                <c:pt idx="17">
                  <c:v>51.07</c:v>
                </c:pt>
                <c:pt idx="18">
                  <c:v>49.913333333333334</c:v>
                </c:pt>
                <c:pt idx="19">
                  <c:v>49.423333333333339</c:v>
                </c:pt>
                <c:pt idx="20">
                  <c:v>47.826666666666675</c:v>
                </c:pt>
                <c:pt idx="21">
                  <c:v>46.106666666666662</c:v>
                </c:pt>
                <c:pt idx="22">
                  <c:v>44.156666666666666</c:v>
                </c:pt>
                <c:pt idx="23">
                  <c:v>43.736666666666672</c:v>
                </c:pt>
                <c:pt idx="24">
                  <c:v>42.916666666666664</c:v>
                </c:pt>
                <c:pt idx="25">
                  <c:v>41.35</c:v>
                </c:pt>
                <c:pt idx="26">
                  <c:v>39.486666666666657</c:v>
                </c:pt>
                <c:pt idx="27">
                  <c:v>37.473333333333329</c:v>
                </c:pt>
                <c:pt idx="28">
                  <c:v>36.99</c:v>
                </c:pt>
                <c:pt idx="29">
                  <c:v>36.493333333333332</c:v>
                </c:pt>
                <c:pt idx="30">
                  <c:v>36.176666666666669</c:v>
                </c:pt>
                <c:pt idx="31">
                  <c:v>36.109999999999992</c:v>
                </c:pt>
                <c:pt idx="32">
                  <c:v>34.643333333333338</c:v>
                </c:pt>
                <c:pt idx="33">
                  <c:v>34.08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71-469D-A131-88BDA8554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098223"/>
        <c:axId val="1278235647"/>
      </c:lineChart>
      <c:catAx>
        <c:axId val="165709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8235647"/>
        <c:crosses val="autoZero"/>
        <c:auto val="1"/>
        <c:lblAlgn val="ctr"/>
        <c:lblOffset val="100"/>
        <c:noMultiLvlLbl val="0"/>
      </c:catAx>
      <c:valAx>
        <c:axId val="127823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709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FEMMINE</a:t>
            </a:r>
          </a:p>
        </c:rich>
      </c:tx>
      <c:layout>
        <c:manualLayout>
          <c:xMode val="edge"/>
          <c:yMode val="edge"/>
          <c:x val="0.42395482590636169"/>
          <c:y val="1.0463924692699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3070845786487554E-2"/>
          <c:y val="7.6709013291038186E-2"/>
          <c:w val="0.94289735811712061"/>
          <c:h val="0.73511522161171217"/>
        </c:manualLayout>
      </c:layout>
      <c:lineChart>
        <c:grouping val="standard"/>
        <c:varyColors val="0"/>
        <c:ser>
          <c:idx val="0"/>
          <c:order val="0"/>
          <c:tx>
            <c:strRef>
              <c:f>Dati_tumori!$B$2</c:f>
              <c:strCache>
                <c:ptCount val="1"/>
                <c:pt idx="0">
                  <c:v>T. polmone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Dati_tumori!$B$3:$B$36</c:f>
              <c:numCache>
                <c:formatCode>0.0</c:formatCode>
                <c:ptCount val="34"/>
                <c:pt idx="0">
                  <c:v>15.234999999999999</c:v>
                </c:pt>
                <c:pt idx="1">
                  <c:v>15.65</c:v>
                </c:pt>
                <c:pt idx="2">
                  <c:v>16.183333333333334</c:v>
                </c:pt>
                <c:pt idx="3">
                  <c:v>16.673333333333332</c:v>
                </c:pt>
                <c:pt idx="4">
                  <c:v>16.78</c:v>
                </c:pt>
                <c:pt idx="5">
                  <c:v>17.076666666666668</c:v>
                </c:pt>
                <c:pt idx="6">
                  <c:v>16.776666666666667</c:v>
                </c:pt>
                <c:pt idx="7">
                  <c:v>17.03</c:v>
                </c:pt>
                <c:pt idx="8">
                  <c:v>16.776666666666667</c:v>
                </c:pt>
                <c:pt idx="9">
                  <c:v>17.84333333333333</c:v>
                </c:pt>
                <c:pt idx="10">
                  <c:v>17.756666666666664</c:v>
                </c:pt>
                <c:pt idx="11">
                  <c:v>17.733333333333334</c:v>
                </c:pt>
                <c:pt idx="12">
                  <c:v>17.2</c:v>
                </c:pt>
                <c:pt idx="13">
                  <c:v>17.569999999999997</c:v>
                </c:pt>
                <c:pt idx="14">
                  <c:v>18.803333333333331</c:v>
                </c:pt>
                <c:pt idx="15">
                  <c:v>20.29</c:v>
                </c:pt>
                <c:pt idx="16">
                  <c:v>21.043333333333333</c:v>
                </c:pt>
                <c:pt idx="17">
                  <c:v>21.673333333333336</c:v>
                </c:pt>
                <c:pt idx="18">
                  <c:v>21.483333333333334</c:v>
                </c:pt>
                <c:pt idx="19">
                  <c:v>22.036666666666665</c:v>
                </c:pt>
                <c:pt idx="20">
                  <c:v>22.189999999999998</c:v>
                </c:pt>
                <c:pt idx="21">
                  <c:v>23.149999999999995</c:v>
                </c:pt>
                <c:pt idx="22">
                  <c:v>23.283333333333331</c:v>
                </c:pt>
                <c:pt idx="23">
                  <c:v>23.426666666666666</c:v>
                </c:pt>
                <c:pt idx="24">
                  <c:v>23.673333333333332</c:v>
                </c:pt>
                <c:pt idx="25">
                  <c:v>24.436666666666667</c:v>
                </c:pt>
                <c:pt idx="26">
                  <c:v>25.3</c:v>
                </c:pt>
                <c:pt idx="27">
                  <c:v>25.183333333333334</c:v>
                </c:pt>
                <c:pt idx="28">
                  <c:v>26.366666666666664</c:v>
                </c:pt>
                <c:pt idx="29">
                  <c:v>27.116666666666664</c:v>
                </c:pt>
                <c:pt idx="30">
                  <c:v>27.55</c:v>
                </c:pt>
                <c:pt idx="31">
                  <c:v>27.2</c:v>
                </c:pt>
                <c:pt idx="32">
                  <c:v>26.95</c:v>
                </c:pt>
                <c:pt idx="33">
                  <c:v>27.335000000000001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31-4237-9D25-59EA56CD0449}"/>
            </c:ext>
          </c:extLst>
        </c:ser>
        <c:ser>
          <c:idx val="1"/>
          <c:order val="1"/>
          <c:tx>
            <c:strRef>
              <c:f>Dati_tumori!$C$2</c:f>
              <c:strCache>
                <c:ptCount val="1"/>
                <c:pt idx="0">
                  <c:v>T. stomaco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Dati_tumori!$C$3:$C$36</c:f>
              <c:numCache>
                <c:formatCode>0.0</c:formatCode>
                <c:ptCount val="34"/>
                <c:pt idx="0">
                  <c:v>33.22</c:v>
                </c:pt>
                <c:pt idx="1">
                  <c:v>33.25333333333333</c:v>
                </c:pt>
                <c:pt idx="2">
                  <c:v>32.21</c:v>
                </c:pt>
                <c:pt idx="3">
                  <c:v>30.24666666666667</c:v>
                </c:pt>
                <c:pt idx="4">
                  <c:v>29.070000000000004</c:v>
                </c:pt>
                <c:pt idx="5">
                  <c:v>28.703333333333333</c:v>
                </c:pt>
                <c:pt idx="6">
                  <c:v>28.133333333333336</c:v>
                </c:pt>
                <c:pt idx="7">
                  <c:v>26.936666666666667</c:v>
                </c:pt>
                <c:pt idx="8">
                  <c:v>25.216666666666665</c:v>
                </c:pt>
                <c:pt idx="9">
                  <c:v>24.36</c:v>
                </c:pt>
                <c:pt idx="10">
                  <c:v>22.66333333333333</c:v>
                </c:pt>
                <c:pt idx="11">
                  <c:v>21.583333333333332</c:v>
                </c:pt>
                <c:pt idx="12">
                  <c:v>20.586666666666666</c:v>
                </c:pt>
                <c:pt idx="13">
                  <c:v>19.063333333333333</c:v>
                </c:pt>
                <c:pt idx="14">
                  <c:v>18.546666666666667</c:v>
                </c:pt>
                <c:pt idx="15">
                  <c:v>17.929999999999996</c:v>
                </c:pt>
                <c:pt idx="16">
                  <c:v>17.576666666666668</c:v>
                </c:pt>
                <c:pt idx="17">
                  <c:v>16.253333333333334</c:v>
                </c:pt>
                <c:pt idx="18">
                  <c:v>14.983333333333334</c:v>
                </c:pt>
                <c:pt idx="19">
                  <c:v>14.546666666666667</c:v>
                </c:pt>
                <c:pt idx="20">
                  <c:v>14.530000000000001</c:v>
                </c:pt>
                <c:pt idx="21">
                  <c:v>14.12</c:v>
                </c:pt>
                <c:pt idx="22">
                  <c:v>13.633333333333333</c:v>
                </c:pt>
                <c:pt idx="23">
                  <c:v>12.586666666666666</c:v>
                </c:pt>
                <c:pt idx="24">
                  <c:v>11.969999999999999</c:v>
                </c:pt>
                <c:pt idx="25">
                  <c:v>11.583333333333334</c:v>
                </c:pt>
                <c:pt idx="26">
                  <c:v>11.176666666666668</c:v>
                </c:pt>
                <c:pt idx="27">
                  <c:v>10.646666666666667</c:v>
                </c:pt>
                <c:pt idx="28">
                  <c:v>10.17</c:v>
                </c:pt>
                <c:pt idx="29">
                  <c:v>9.7566666666666659</c:v>
                </c:pt>
                <c:pt idx="30">
                  <c:v>9.7433333333333323</c:v>
                </c:pt>
                <c:pt idx="31">
                  <c:v>8.9433333333333334</c:v>
                </c:pt>
                <c:pt idx="32">
                  <c:v>8.4966666666666679</c:v>
                </c:pt>
                <c:pt idx="33">
                  <c:v>7.8550000000000004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31-4237-9D25-59EA56CD0449}"/>
            </c:ext>
          </c:extLst>
        </c:ser>
        <c:ser>
          <c:idx val="2"/>
          <c:order val="2"/>
          <c:tx>
            <c:strRef>
              <c:f>Dati_tumori!$D$2</c:f>
              <c:strCache>
                <c:ptCount val="1"/>
                <c:pt idx="0">
                  <c:v>T. fegato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Dati_tumori!$D$3:$D$36</c:f>
              <c:numCache>
                <c:formatCode>0.0</c:formatCode>
                <c:ptCount val="34"/>
                <c:pt idx="0">
                  <c:v>17.445</c:v>
                </c:pt>
                <c:pt idx="1">
                  <c:v>17.309999999999999</c:v>
                </c:pt>
                <c:pt idx="2">
                  <c:v>17.783333333333331</c:v>
                </c:pt>
                <c:pt idx="3">
                  <c:v>17.27</c:v>
                </c:pt>
                <c:pt idx="4">
                  <c:v>17.303333333333331</c:v>
                </c:pt>
                <c:pt idx="5">
                  <c:v>16.806666666666668</c:v>
                </c:pt>
                <c:pt idx="6">
                  <c:v>17.040000000000003</c:v>
                </c:pt>
                <c:pt idx="7">
                  <c:v>16.74666666666667</c:v>
                </c:pt>
                <c:pt idx="8">
                  <c:v>16.416666666666668</c:v>
                </c:pt>
                <c:pt idx="9">
                  <c:v>15.886666666666668</c:v>
                </c:pt>
                <c:pt idx="10">
                  <c:v>16.033333333333331</c:v>
                </c:pt>
                <c:pt idx="11">
                  <c:v>15.836666666666666</c:v>
                </c:pt>
                <c:pt idx="12">
                  <c:v>15.459999999999999</c:v>
                </c:pt>
                <c:pt idx="13">
                  <c:v>14.780000000000001</c:v>
                </c:pt>
                <c:pt idx="14">
                  <c:v>14.313333333333333</c:v>
                </c:pt>
                <c:pt idx="15">
                  <c:v>14.253333333333332</c:v>
                </c:pt>
                <c:pt idx="16">
                  <c:v>14.540000000000001</c:v>
                </c:pt>
                <c:pt idx="17">
                  <c:v>14.816666666666668</c:v>
                </c:pt>
                <c:pt idx="18">
                  <c:v>14.450000000000001</c:v>
                </c:pt>
                <c:pt idx="19">
                  <c:v>13.709999999999999</c:v>
                </c:pt>
                <c:pt idx="20">
                  <c:v>13.076666666666668</c:v>
                </c:pt>
                <c:pt idx="21">
                  <c:v>12.836666666666668</c:v>
                </c:pt>
                <c:pt idx="22">
                  <c:v>12.266666666666666</c:v>
                </c:pt>
                <c:pt idx="23">
                  <c:v>11.92</c:v>
                </c:pt>
                <c:pt idx="24">
                  <c:v>11.716666666666667</c:v>
                </c:pt>
                <c:pt idx="25">
                  <c:v>11.503333333333336</c:v>
                </c:pt>
                <c:pt idx="26">
                  <c:v>11.436666666666667</c:v>
                </c:pt>
                <c:pt idx="27">
                  <c:v>10.840000000000002</c:v>
                </c:pt>
                <c:pt idx="28">
                  <c:v>10.57</c:v>
                </c:pt>
                <c:pt idx="29">
                  <c:v>10.233333333333334</c:v>
                </c:pt>
                <c:pt idx="30">
                  <c:v>10.076666666666668</c:v>
                </c:pt>
                <c:pt idx="31">
                  <c:v>9.7333333333333343</c:v>
                </c:pt>
                <c:pt idx="32">
                  <c:v>9.4700000000000006</c:v>
                </c:pt>
                <c:pt idx="33">
                  <c:v>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31-4237-9D25-59EA56CD0449}"/>
            </c:ext>
          </c:extLst>
        </c:ser>
        <c:ser>
          <c:idx val="3"/>
          <c:order val="3"/>
          <c:tx>
            <c:strRef>
              <c:f>Dati_tumori!$E$2</c:f>
              <c:strCache>
                <c:ptCount val="1"/>
                <c:pt idx="0">
                  <c:v>T. pancreas</c:v>
                </c:pt>
              </c:strCache>
            </c:strRef>
          </c:tx>
          <c:spPr>
            <a:ln w="317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Dati_tumori!$E$3:$E$36</c:f>
              <c:numCache>
                <c:formatCode>0.0</c:formatCode>
                <c:ptCount val="34"/>
                <c:pt idx="0">
                  <c:v>10.635</c:v>
                </c:pt>
                <c:pt idx="1">
                  <c:v>11.156666666666666</c:v>
                </c:pt>
                <c:pt idx="2">
                  <c:v>11.416666666666666</c:v>
                </c:pt>
                <c:pt idx="3">
                  <c:v>11.773333333333333</c:v>
                </c:pt>
                <c:pt idx="4">
                  <c:v>11.79</c:v>
                </c:pt>
                <c:pt idx="5">
                  <c:v>12.209999999999999</c:v>
                </c:pt>
                <c:pt idx="6">
                  <c:v>12.25</c:v>
                </c:pt>
                <c:pt idx="7">
                  <c:v>12.219999999999999</c:v>
                </c:pt>
                <c:pt idx="8">
                  <c:v>12.546666666666667</c:v>
                </c:pt>
                <c:pt idx="9">
                  <c:v>12.469999999999999</c:v>
                </c:pt>
                <c:pt idx="10">
                  <c:v>12.646666666666667</c:v>
                </c:pt>
                <c:pt idx="11">
                  <c:v>12.336666666666666</c:v>
                </c:pt>
                <c:pt idx="12">
                  <c:v>13.479999999999999</c:v>
                </c:pt>
                <c:pt idx="13">
                  <c:v>13.61</c:v>
                </c:pt>
                <c:pt idx="14">
                  <c:v>13.61</c:v>
                </c:pt>
                <c:pt idx="15">
                  <c:v>12.89</c:v>
                </c:pt>
                <c:pt idx="16">
                  <c:v>13.156666666666666</c:v>
                </c:pt>
                <c:pt idx="17">
                  <c:v>13.353333333333333</c:v>
                </c:pt>
                <c:pt idx="18">
                  <c:v>13.376666666666667</c:v>
                </c:pt>
                <c:pt idx="19">
                  <c:v>13.496666666666668</c:v>
                </c:pt>
                <c:pt idx="20">
                  <c:v>13.36</c:v>
                </c:pt>
                <c:pt idx="21">
                  <c:v>13.816666666666668</c:v>
                </c:pt>
                <c:pt idx="22">
                  <c:v>14.246666666666668</c:v>
                </c:pt>
                <c:pt idx="23">
                  <c:v>14.576666666666668</c:v>
                </c:pt>
                <c:pt idx="24">
                  <c:v>14.343333333333334</c:v>
                </c:pt>
                <c:pt idx="25">
                  <c:v>13.536666666666667</c:v>
                </c:pt>
                <c:pt idx="26">
                  <c:v>14.006666666666666</c:v>
                </c:pt>
                <c:pt idx="27">
                  <c:v>14.146666666666667</c:v>
                </c:pt>
                <c:pt idx="28">
                  <c:v>14.399999999999999</c:v>
                </c:pt>
                <c:pt idx="29">
                  <c:v>14.296666666666667</c:v>
                </c:pt>
                <c:pt idx="30">
                  <c:v>14.4</c:v>
                </c:pt>
                <c:pt idx="31">
                  <c:v>14.876666666666665</c:v>
                </c:pt>
                <c:pt idx="32">
                  <c:v>15.333333333333334</c:v>
                </c:pt>
                <c:pt idx="33">
                  <c:v>15.645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31-4237-9D25-59EA56CD0449}"/>
            </c:ext>
          </c:extLst>
        </c:ser>
        <c:ser>
          <c:idx val="4"/>
          <c:order val="4"/>
          <c:tx>
            <c:strRef>
              <c:f>Dati_tumori!$F$2</c:f>
              <c:strCache>
                <c:ptCount val="1"/>
                <c:pt idx="0">
                  <c:v>T. mammella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Dati_tumori!$F$3:$F$36</c:f>
              <c:numCache>
                <c:formatCode>0.0</c:formatCode>
                <c:ptCount val="34"/>
                <c:pt idx="0">
                  <c:v>38.045000000000002</c:v>
                </c:pt>
                <c:pt idx="1">
                  <c:v>38.606666666666662</c:v>
                </c:pt>
                <c:pt idx="2">
                  <c:v>39.019999999999996</c:v>
                </c:pt>
                <c:pt idx="3">
                  <c:v>39.536666666666669</c:v>
                </c:pt>
                <c:pt idx="4">
                  <c:v>39.736666666666665</c:v>
                </c:pt>
                <c:pt idx="5">
                  <c:v>39.94</c:v>
                </c:pt>
                <c:pt idx="6">
                  <c:v>39.419999999999995</c:v>
                </c:pt>
                <c:pt idx="7">
                  <c:v>38.283333333333339</c:v>
                </c:pt>
                <c:pt idx="8">
                  <c:v>36.816666666666663</c:v>
                </c:pt>
                <c:pt idx="9">
                  <c:v>34.71</c:v>
                </c:pt>
                <c:pt idx="10">
                  <c:v>33.433333333333337</c:v>
                </c:pt>
                <c:pt idx="11">
                  <c:v>32.866666666666667</c:v>
                </c:pt>
                <c:pt idx="12">
                  <c:v>33.81</c:v>
                </c:pt>
                <c:pt idx="13">
                  <c:v>34</c:v>
                </c:pt>
                <c:pt idx="14">
                  <c:v>33.556666666666665</c:v>
                </c:pt>
                <c:pt idx="15">
                  <c:v>32.71</c:v>
                </c:pt>
                <c:pt idx="16">
                  <c:v>32.22</c:v>
                </c:pt>
                <c:pt idx="17">
                  <c:v>32.29</c:v>
                </c:pt>
                <c:pt idx="18">
                  <c:v>32.853333333333332</c:v>
                </c:pt>
                <c:pt idx="19">
                  <c:v>32.933333333333337</c:v>
                </c:pt>
                <c:pt idx="20">
                  <c:v>33.120000000000005</c:v>
                </c:pt>
                <c:pt idx="21">
                  <c:v>32.506666666666668</c:v>
                </c:pt>
                <c:pt idx="22">
                  <c:v>31.833333333333332</c:v>
                </c:pt>
                <c:pt idx="23">
                  <c:v>30.496666666666666</c:v>
                </c:pt>
                <c:pt idx="24">
                  <c:v>29.056666666666661</c:v>
                </c:pt>
                <c:pt idx="25">
                  <c:v>28.25333333333333</c:v>
                </c:pt>
                <c:pt idx="26">
                  <c:v>27.353333333333335</c:v>
                </c:pt>
                <c:pt idx="27">
                  <c:v>27.61</c:v>
                </c:pt>
                <c:pt idx="28">
                  <c:v>27.27333333333333</c:v>
                </c:pt>
                <c:pt idx="29">
                  <c:v>28.706666666666667</c:v>
                </c:pt>
                <c:pt idx="30">
                  <c:v>29.906666666666666</c:v>
                </c:pt>
                <c:pt idx="31">
                  <c:v>31.143333333333331</c:v>
                </c:pt>
                <c:pt idx="32">
                  <c:v>31.433333333333334</c:v>
                </c:pt>
                <c:pt idx="33" formatCode="General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31-4237-9D25-59EA56CD0449}"/>
            </c:ext>
          </c:extLst>
        </c:ser>
        <c:ser>
          <c:idx val="5"/>
          <c:order val="5"/>
          <c:tx>
            <c:strRef>
              <c:f>Dati_tumori!$G$2</c:f>
              <c:strCache>
                <c:ptCount val="1"/>
                <c:pt idx="0">
                  <c:v>T. utero</c:v>
                </c:pt>
              </c:strCache>
            </c:strRef>
          </c:tx>
          <c:spPr>
            <a:ln w="317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Dati_tumori!$G$3:$G$36</c:f>
              <c:numCache>
                <c:formatCode>0.0</c:formatCode>
                <c:ptCount val="34"/>
                <c:pt idx="0">
                  <c:v>12.955</c:v>
                </c:pt>
                <c:pt idx="1">
                  <c:v>12.56</c:v>
                </c:pt>
                <c:pt idx="2">
                  <c:v>11.873333333333333</c:v>
                </c:pt>
                <c:pt idx="3">
                  <c:v>10.86</c:v>
                </c:pt>
                <c:pt idx="4">
                  <c:v>10.610000000000001</c:v>
                </c:pt>
                <c:pt idx="5">
                  <c:v>10.456666666666665</c:v>
                </c:pt>
                <c:pt idx="6">
                  <c:v>10.646666666666667</c:v>
                </c:pt>
                <c:pt idx="7">
                  <c:v>10.023333333333333</c:v>
                </c:pt>
                <c:pt idx="8">
                  <c:v>9.9600000000000009</c:v>
                </c:pt>
                <c:pt idx="9">
                  <c:v>9.74</c:v>
                </c:pt>
                <c:pt idx="10">
                  <c:v>9.6833333333333336</c:v>
                </c:pt>
                <c:pt idx="11">
                  <c:v>9.39</c:v>
                </c:pt>
                <c:pt idx="12">
                  <c:v>9.1800000000000015</c:v>
                </c:pt>
                <c:pt idx="13">
                  <c:v>8.9</c:v>
                </c:pt>
                <c:pt idx="14">
                  <c:v>8.6300000000000008</c:v>
                </c:pt>
                <c:pt idx="15">
                  <c:v>8.4333333333333336</c:v>
                </c:pt>
                <c:pt idx="16">
                  <c:v>8.5133333333333336</c:v>
                </c:pt>
                <c:pt idx="17">
                  <c:v>8.3733333333333348</c:v>
                </c:pt>
                <c:pt idx="18">
                  <c:v>8.3800000000000008</c:v>
                </c:pt>
                <c:pt idx="19">
                  <c:v>8.4866666666666664</c:v>
                </c:pt>
                <c:pt idx="20">
                  <c:v>8.56</c:v>
                </c:pt>
                <c:pt idx="21">
                  <c:v>8.7166666666666668</c:v>
                </c:pt>
                <c:pt idx="22">
                  <c:v>8.5333333333333332</c:v>
                </c:pt>
                <c:pt idx="23">
                  <c:v>8.3333333333333339</c:v>
                </c:pt>
                <c:pt idx="24">
                  <c:v>7.7433333333333332</c:v>
                </c:pt>
                <c:pt idx="25">
                  <c:v>7.3866666666666667</c:v>
                </c:pt>
                <c:pt idx="26">
                  <c:v>7.0533333333333337</c:v>
                </c:pt>
                <c:pt idx="27">
                  <c:v>7.3966666666666674</c:v>
                </c:pt>
                <c:pt idx="28">
                  <c:v>7.793333333333333</c:v>
                </c:pt>
                <c:pt idx="29">
                  <c:v>8.2233333333333345</c:v>
                </c:pt>
                <c:pt idx="30">
                  <c:v>7.9933333333333332</c:v>
                </c:pt>
                <c:pt idx="31">
                  <c:v>7.663333333333334</c:v>
                </c:pt>
                <c:pt idx="32" formatCode="General">
                  <c:v>7.41</c:v>
                </c:pt>
                <c:pt idx="33" formatCode="General">
                  <c:v>7.3000000000000007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31-4237-9D25-59EA56CD0449}"/>
            </c:ext>
          </c:extLst>
        </c:ser>
        <c:ser>
          <c:idx val="6"/>
          <c:order val="6"/>
          <c:tx>
            <c:strRef>
              <c:f>Dati_tumori!$H$2</c:f>
              <c:strCache>
                <c:ptCount val="1"/>
                <c:pt idx="0">
                  <c:v>T. ovaio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Dati_tumori!$H$3:$H$36</c:f>
              <c:numCache>
                <c:formatCode>0.0</c:formatCode>
                <c:ptCount val="34"/>
                <c:pt idx="0">
                  <c:v>11.245000000000001</c:v>
                </c:pt>
                <c:pt idx="1">
                  <c:v>10.396666666666667</c:v>
                </c:pt>
                <c:pt idx="2">
                  <c:v>10.649999999999999</c:v>
                </c:pt>
                <c:pt idx="3">
                  <c:v>10.436666666666667</c:v>
                </c:pt>
                <c:pt idx="4">
                  <c:v>11.323333333333332</c:v>
                </c:pt>
                <c:pt idx="5">
                  <c:v>11.38</c:v>
                </c:pt>
                <c:pt idx="6">
                  <c:v>11.31</c:v>
                </c:pt>
                <c:pt idx="7">
                  <c:v>11.07</c:v>
                </c:pt>
                <c:pt idx="8">
                  <c:v>11.219999999999999</c:v>
                </c:pt>
                <c:pt idx="9">
                  <c:v>11.796666666666667</c:v>
                </c:pt>
                <c:pt idx="10">
                  <c:v>12</c:v>
                </c:pt>
                <c:pt idx="11">
                  <c:v>11.51</c:v>
                </c:pt>
                <c:pt idx="12">
                  <c:v>11.176666666666668</c:v>
                </c:pt>
                <c:pt idx="13">
                  <c:v>10.723333333333334</c:v>
                </c:pt>
                <c:pt idx="14">
                  <c:v>10.263333333333334</c:v>
                </c:pt>
                <c:pt idx="15">
                  <c:v>9.7800000000000011</c:v>
                </c:pt>
                <c:pt idx="16">
                  <c:v>9.8933333333333344</c:v>
                </c:pt>
                <c:pt idx="17">
                  <c:v>10.153333333333334</c:v>
                </c:pt>
                <c:pt idx="18">
                  <c:v>10.130000000000001</c:v>
                </c:pt>
                <c:pt idx="19">
                  <c:v>10.453333333333333</c:v>
                </c:pt>
                <c:pt idx="20">
                  <c:v>10.450000000000001</c:v>
                </c:pt>
                <c:pt idx="21">
                  <c:v>10.563333333333334</c:v>
                </c:pt>
                <c:pt idx="22">
                  <c:v>9.5133333333333336</c:v>
                </c:pt>
                <c:pt idx="23">
                  <c:v>9.0533333333333346</c:v>
                </c:pt>
                <c:pt idx="24">
                  <c:v>8.7866666666666671</c:v>
                </c:pt>
                <c:pt idx="25">
                  <c:v>9.4566666666666688</c:v>
                </c:pt>
                <c:pt idx="26">
                  <c:v>9.1833333333333353</c:v>
                </c:pt>
                <c:pt idx="27">
                  <c:v>9.0633333333333344</c:v>
                </c:pt>
                <c:pt idx="28">
                  <c:v>8.9</c:v>
                </c:pt>
                <c:pt idx="29">
                  <c:v>9.4233333333333338</c:v>
                </c:pt>
                <c:pt idx="30">
                  <c:v>9.4700000000000006</c:v>
                </c:pt>
                <c:pt idx="31">
                  <c:v>9.1733333333333338</c:v>
                </c:pt>
                <c:pt idx="32" formatCode="General">
                  <c:v>9.31</c:v>
                </c:pt>
                <c:pt idx="33" formatCode="General">
                  <c:v>9.36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31-4237-9D25-59EA56CD0449}"/>
            </c:ext>
          </c:extLst>
        </c:ser>
        <c:ser>
          <c:idx val="7"/>
          <c:order val="7"/>
          <c:tx>
            <c:strRef>
              <c:f>Dati_tumori!$I$2</c:f>
              <c:strCache>
                <c:ptCount val="1"/>
                <c:pt idx="0">
                  <c:v>T. intestino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Dati_tumori!$A$3:$A$36</c:f>
              <c:strCach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strCache>
            </c:strRef>
          </c:cat>
          <c:val>
            <c:numRef>
              <c:f>Dati_tumori!$I$3:$I$36</c:f>
              <c:numCache>
                <c:formatCode>0.0</c:formatCode>
                <c:ptCount val="34"/>
                <c:pt idx="0">
                  <c:v>39.064999999999998</c:v>
                </c:pt>
                <c:pt idx="1">
                  <c:v>39.013333333333328</c:v>
                </c:pt>
                <c:pt idx="2">
                  <c:v>39.550000000000004</c:v>
                </c:pt>
                <c:pt idx="3">
                  <c:v>39.01</c:v>
                </c:pt>
                <c:pt idx="4">
                  <c:v>38.763333333333335</c:v>
                </c:pt>
                <c:pt idx="5">
                  <c:v>38.293333333333329</c:v>
                </c:pt>
                <c:pt idx="6">
                  <c:v>38.116666666666667</c:v>
                </c:pt>
                <c:pt idx="7">
                  <c:v>37.140000000000008</c:v>
                </c:pt>
                <c:pt idx="8">
                  <c:v>35.686666666666667</c:v>
                </c:pt>
                <c:pt idx="9">
                  <c:v>34.50333333333333</c:v>
                </c:pt>
                <c:pt idx="10">
                  <c:v>34.156666666666666</c:v>
                </c:pt>
                <c:pt idx="11">
                  <c:v>34.233333333333341</c:v>
                </c:pt>
                <c:pt idx="12">
                  <c:v>34.233333333333327</c:v>
                </c:pt>
                <c:pt idx="13">
                  <c:v>33</c:v>
                </c:pt>
                <c:pt idx="14">
                  <c:v>32.213333333333331</c:v>
                </c:pt>
                <c:pt idx="15">
                  <c:v>30.546666666666667</c:v>
                </c:pt>
                <c:pt idx="16">
                  <c:v>30.863333333333333</c:v>
                </c:pt>
                <c:pt idx="17">
                  <c:v>30.209999999999997</c:v>
                </c:pt>
                <c:pt idx="18">
                  <c:v>30.103333333333335</c:v>
                </c:pt>
                <c:pt idx="19">
                  <c:v>29.38</c:v>
                </c:pt>
                <c:pt idx="20">
                  <c:v>28.596666666666664</c:v>
                </c:pt>
                <c:pt idx="21">
                  <c:v>28.676666666666666</c:v>
                </c:pt>
                <c:pt idx="22">
                  <c:v>27.486666666666668</c:v>
                </c:pt>
                <c:pt idx="23">
                  <c:v>26.796666666666667</c:v>
                </c:pt>
                <c:pt idx="24">
                  <c:v>26.163333333333338</c:v>
                </c:pt>
                <c:pt idx="25">
                  <c:v>25.52</c:v>
                </c:pt>
                <c:pt idx="26">
                  <c:v>24.506666666666671</c:v>
                </c:pt>
                <c:pt idx="27">
                  <c:v>22.826666666666668</c:v>
                </c:pt>
                <c:pt idx="28">
                  <c:v>22.776666666666667</c:v>
                </c:pt>
                <c:pt idx="29">
                  <c:v>22.816666666666663</c:v>
                </c:pt>
                <c:pt idx="30">
                  <c:v>22.626666666666665</c:v>
                </c:pt>
                <c:pt idx="31">
                  <c:v>21.51</c:v>
                </c:pt>
                <c:pt idx="32">
                  <c:v>21.126666666666669</c:v>
                </c:pt>
                <c:pt idx="33">
                  <c:v>21.105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231-4237-9D25-59EA56CD0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7758159"/>
        <c:axId val="1335042815"/>
      </c:lineChart>
      <c:catAx>
        <c:axId val="132775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5042815"/>
        <c:crosses val="autoZero"/>
        <c:auto val="1"/>
        <c:lblAlgn val="ctr"/>
        <c:lblOffset val="100"/>
        <c:noMultiLvlLbl val="0"/>
      </c:catAx>
      <c:valAx>
        <c:axId val="133504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775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742093713695616E-2"/>
          <c:y val="0.87882910321600338"/>
          <c:w val="0.87393657759993104"/>
          <c:h val="0.10863607852981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Maschi</a:t>
            </a:r>
          </a:p>
        </c:rich>
      </c:tx>
      <c:layout>
        <c:manualLayout>
          <c:xMode val="edge"/>
          <c:yMode val="edge"/>
          <c:x val="0.44263590391909002"/>
          <c:y val="1.22357249875146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524452346459459"/>
          <c:y val="7.7516255537981998E-2"/>
          <c:w val="0.57932996207332499"/>
          <c:h val="0.843432661894455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 C</c:v>
                </c:pt>
              </c:strCache>
            </c:strRef>
          </c:tx>
          <c:spPr>
            <a:solidFill>
              <a:srgbClr val="2A6099"/>
            </a:solidFill>
            <a:ln w="0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0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970-0E4A-AFF6-C1D6CC9E9164}"/>
              </c:ext>
            </c:extLst>
          </c:dPt>
          <c:dLbls>
            <c:dLbl>
              <c:idx val="11"/>
              <c:numFmt formatCode="0.00%" sourceLinked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970-0E4A-AFF6-C1D6CC9E916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Prostata</c:v>
                </c:pt>
                <c:pt idx="1">
                  <c:v>Testicolo</c:v>
                </c:pt>
                <c:pt idx="2">
                  <c:v>Tiroide</c:v>
                </c:pt>
                <c:pt idx="3">
                  <c:v>Melanoma della pelle</c:v>
                </c:pt>
                <c:pt idx="4">
                  <c:v>Linfoma di Hodgkin</c:v>
                </c:pt>
                <c:pt idx="5">
                  <c:v>Mammella</c:v>
                </c:pt>
                <c:pt idx="6">
                  <c:v>Rene e pelvi renali</c:v>
                </c:pt>
                <c:pt idx="7">
                  <c:v>Vescica</c:v>
                </c:pt>
                <c:pt idx="8">
                  <c:v>Laringe</c:v>
                </c:pt>
                <c:pt idx="9">
                  <c:v>Colon e retto</c:v>
                </c:pt>
                <c:pt idx="10">
                  <c:v>Linfoma non-Hodgkin </c:v>
                </c:pt>
                <c:pt idx="11">
                  <c:v>Tutte le sedi escluso epiteliomi della cute</c:v>
                </c:pt>
                <c:pt idx="12">
                  <c:v>Mieloma</c:v>
                </c:pt>
                <c:pt idx="13">
                  <c:v>Leucemia</c:v>
                </c:pt>
                <c:pt idx="14">
                  <c:v>Stomaco</c:v>
                </c:pt>
                <c:pt idx="15">
                  <c:v>Fegato</c:v>
                </c:pt>
                <c:pt idx="16">
                  <c:v>Cervello</c:v>
                </c:pt>
                <c:pt idx="17">
                  <c:v>Polmone e bronchi</c:v>
                </c:pt>
                <c:pt idx="18">
                  <c:v>Pancreas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0.96399999999999997</c:v>
                </c:pt>
                <c:pt idx="1">
                  <c:v>0.96099999999999997</c:v>
                </c:pt>
                <c:pt idx="2">
                  <c:v>0.95699999999999996</c:v>
                </c:pt>
                <c:pt idx="3">
                  <c:v>0.94199999999999995</c:v>
                </c:pt>
                <c:pt idx="4">
                  <c:v>0.9</c:v>
                </c:pt>
                <c:pt idx="5">
                  <c:v>0.86399999999999999</c:v>
                </c:pt>
                <c:pt idx="6">
                  <c:v>0.80100000000000005</c:v>
                </c:pt>
                <c:pt idx="7">
                  <c:v>0.77400000000000002</c:v>
                </c:pt>
                <c:pt idx="8">
                  <c:v>0.77300000000000002</c:v>
                </c:pt>
                <c:pt idx="9">
                  <c:v>0.69299999999999995</c:v>
                </c:pt>
                <c:pt idx="10">
                  <c:v>0.67300000000000004</c:v>
                </c:pt>
                <c:pt idx="11">
                  <c:v>0.624</c:v>
                </c:pt>
                <c:pt idx="12">
                  <c:v>0.57799999999999996</c:v>
                </c:pt>
                <c:pt idx="13">
                  <c:v>0.52300000000000002</c:v>
                </c:pt>
                <c:pt idx="14">
                  <c:v>0.33300000000000002</c:v>
                </c:pt>
                <c:pt idx="15">
                  <c:v>0.255</c:v>
                </c:pt>
                <c:pt idx="16">
                  <c:v>0.16500000000000001</c:v>
                </c:pt>
                <c:pt idx="17">
                  <c:v>0.14599999999999999</c:v>
                </c:pt>
                <c:pt idx="18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0-0E4A-AFF6-C1D6CC9E9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999707"/>
        <c:axId val="27792892"/>
      </c:barChart>
      <c:catAx>
        <c:axId val="94999707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27792892"/>
        <c:crosses val="autoZero"/>
        <c:auto val="1"/>
        <c:lblAlgn val="ctr"/>
        <c:lblOffset val="100"/>
        <c:noMultiLvlLbl val="0"/>
      </c:catAx>
      <c:valAx>
        <c:axId val="277928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high"/>
        <c:crossAx val="94999707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3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Donne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0.10344557700984321"/>
          <c:y val="0.14098764972409963"/>
          <c:w val="0.52915158881430535"/>
          <c:h val="0.72535206601034563"/>
        </c:manualLayout>
      </c:layout>
      <c:pieChart>
        <c:varyColors val="1"/>
        <c:ser>
          <c:idx val="0"/>
          <c:order val="0"/>
          <c:tx>
            <c:strRef>
              <c:f>Foglio1!$L$8</c:f>
              <c:strCache>
                <c:ptCount val="1"/>
                <c:pt idx="0">
                  <c:v>Donne</c:v>
                </c:pt>
              </c:strCache>
            </c:strRef>
          </c:tx>
          <c:dPt>
            <c:idx val="0"/>
            <c:bubble3D val="0"/>
            <c:spPr>
              <a:solidFill>
                <a:srgbClr val="DC13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177-AA47-8618-944854B929A6}"/>
              </c:ext>
            </c:extLst>
          </c:dPt>
          <c:dPt>
            <c:idx val="1"/>
            <c:bubble3D val="0"/>
            <c:spPr>
              <a:solidFill>
                <a:srgbClr val="FFB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177-AA47-8618-944854B929A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177-AA47-8618-944854B929A6}"/>
              </c:ext>
            </c:extLst>
          </c:dPt>
          <c:dPt>
            <c:idx val="3"/>
            <c:bubble3D val="0"/>
            <c:spPr>
              <a:solidFill>
                <a:srgbClr val="9D1C9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177-AA47-8618-944854B929A6}"/>
              </c:ext>
            </c:extLst>
          </c:dPt>
          <c:dPt>
            <c:idx val="4"/>
            <c:bubble3D val="0"/>
            <c:spPr>
              <a:solidFill>
                <a:srgbClr val="00A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177-AA47-8618-944854B929A6}"/>
              </c:ext>
            </c:extLst>
          </c:dPt>
          <c:dPt>
            <c:idx val="5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177-AA47-8618-944854B929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Foglio1!$L$9:$L$14</c:f>
              <c:strCache>
                <c:ptCount val="6"/>
                <c:pt idx="0">
                  <c:v>Mammella</c:v>
                </c:pt>
                <c:pt idx="1">
                  <c:v>Colon e retto</c:v>
                </c:pt>
                <c:pt idx="2">
                  <c:v>Polmone</c:v>
                </c:pt>
                <c:pt idx="3">
                  <c:v>Tiroide</c:v>
                </c:pt>
                <c:pt idx="4">
                  <c:v>Melanoma</c:v>
                </c:pt>
                <c:pt idx="5">
                  <c:v>Altro</c:v>
                </c:pt>
              </c:strCache>
            </c:strRef>
          </c:cat>
          <c:val>
            <c:numRef>
              <c:f>Foglio1!$M$9:$M$14</c:f>
              <c:numCache>
                <c:formatCode>0.00%</c:formatCode>
                <c:ptCount val="6"/>
                <c:pt idx="0">
                  <c:v>0.28599999999999998</c:v>
                </c:pt>
                <c:pt idx="1">
                  <c:v>0.1137</c:v>
                </c:pt>
                <c:pt idx="2">
                  <c:v>7.5499999999999998E-2</c:v>
                </c:pt>
                <c:pt idx="3">
                  <c:v>5.0999999999999997E-2</c:v>
                </c:pt>
                <c:pt idx="4">
                  <c:v>4.7699999999999999E-2</c:v>
                </c:pt>
                <c:pt idx="5">
                  <c:v>0.42609999999999998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77-AA47-8618-944854B92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 w="25400"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4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Femmine</a:t>
            </a:r>
          </a:p>
        </c:rich>
      </c:tx>
      <c:layout>
        <c:manualLayout>
          <c:xMode val="edge"/>
          <c:yMode val="edge"/>
          <c:x val="0.51902713434811398"/>
          <c:y val="1.2715097058574199E-3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032865675424146"/>
          <c:y val="5.1277718555083673E-2"/>
          <c:w val="0.58661482461945702"/>
          <c:h val="0.86343985759091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Femmine Relative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0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87D7-3A46-BD19-210091029D21}"/>
              </c:ext>
            </c:extLst>
          </c:dPt>
          <c:dLbls>
            <c:dLbl>
              <c:idx val="9"/>
              <c:numFmt formatCode="0.00%" sourceLinked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7D7-3A46-BD19-210091029D2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categories</c:f>
              <c:strCache>
                <c:ptCount val="20"/>
                <c:pt idx="0">
                  <c:v>Tiroide</c:v>
                </c:pt>
                <c:pt idx="1">
                  <c:v>Melanoma della pelle</c:v>
                </c:pt>
                <c:pt idx="2">
                  <c:v>Linfoma di Hodgkin</c:v>
                </c:pt>
                <c:pt idx="3">
                  <c:v>Mammella</c:v>
                </c:pt>
                <c:pt idx="4">
                  <c:v>Utero, corpo</c:v>
                </c:pt>
                <c:pt idx="5">
                  <c:v>Rene e pelvi renali</c:v>
                </c:pt>
                <c:pt idx="6">
                  <c:v>Laringe</c:v>
                </c:pt>
                <c:pt idx="7">
                  <c:v>Cervice uterina</c:v>
                </c:pt>
                <c:pt idx="8">
                  <c:v>Vescica</c:v>
                </c:pt>
                <c:pt idx="9">
                  <c:v>Tutte le sedi escluso epiteliomi della cute</c:v>
                </c:pt>
                <c:pt idx="10">
                  <c:v>Linfoma non-Hodgkin </c:v>
                </c:pt>
                <c:pt idx="11">
                  <c:v>Colon e retto</c:v>
                </c:pt>
                <c:pt idx="12">
                  <c:v>Mieloma</c:v>
                </c:pt>
                <c:pt idx="13">
                  <c:v>Leucemia</c:v>
                </c:pt>
                <c:pt idx="14">
                  <c:v>Ovaio</c:v>
                </c:pt>
                <c:pt idx="15">
                  <c:v>Stomaco</c:v>
                </c:pt>
                <c:pt idx="16">
                  <c:v>Polmone e bronchi</c:v>
                </c:pt>
                <c:pt idx="17">
                  <c:v>Fegato</c:v>
                </c:pt>
                <c:pt idx="18">
                  <c:v>Cervello</c:v>
                </c:pt>
                <c:pt idx="19">
                  <c:v>Pancreas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0.98099999999999998</c:v>
                </c:pt>
                <c:pt idx="1">
                  <c:v>0.93700000000000006</c:v>
                </c:pt>
                <c:pt idx="2">
                  <c:v>0.92600000000000005</c:v>
                </c:pt>
                <c:pt idx="3">
                  <c:v>0.92</c:v>
                </c:pt>
                <c:pt idx="4">
                  <c:v>0.86899999999999999</c:v>
                </c:pt>
                <c:pt idx="5">
                  <c:v>0.77800000000000002</c:v>
                </c:pt>
                <c:pt idx="6">
                  <c:v>0.76200000000000001</c:v>
                </c:pt>
                <c:pt idx="7">
                  <c:v>0.73799999999999999</c:v>
                </c:pt>
                <c:pt idx="8">
                  <c:v>0.7</c:v>
                </c:pt>
                <c:pt idx="9">
                  <c:v>0.69599999999999995</c:v>
                </c:pt>
                <c:pt idx="10">
                  <c:v>0.68200000000000005</c:v>
                </c:pt>
                <c:pt idx="11">
                  <c:v>0.66100000000000003</c:v>
                </c:pt>
                <c:pt idx="12">
                  <c:v>0.56499999999999995</c:v>
                </c:pt>
                <c:pt idx="13">
                  <c:v>0.48099999999999998</c:v>
                </c:pt>
                <c:pt idx="14">
                  <c:v>0.441</c:v>
                </c:pt>
                <c:pt idx="15">
                  <c:v>0.373</c:v>
                </c:pt>
                <c:pt idx="16">
                  <c:v>0.22600000000000001</c:v>
                </c:pt>
                <c:pt idx="17">
                  <c:v>0.20300000000000001</c:v>
                </c:pt>
                <c:pt idx="18">
                  <c:v>0.182</c:v>
                </c:pt>
                <c:pt idx="19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7-3A46-BD19-210091029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11400"/>
        <c:axId val="46627903"/>
      </c:barChart>
      <c:catAx>
        <c:axId val="7111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46627903"/>
        <c:crosses val="autoZero"/>
        <c:auto val="1"/>
        <c:lblAlgn val="ctr"/>
        <c:lblOffset val="100"/>
        <c:noMultiLvlLbl val="0"/>
      </c:catAx>
      <c:valAx>
        <c:axId val="4662790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high"/>
        <c:crossAx val="7111400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3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Uomini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0.11262384687599408"/>
          <c:y val="0.14396424610165068"/>
          <c:w val="0.52562495635779627"/>
          <c:h val="0.76373882690676587"/>
        </c:manualLayout>
      </c:layout>
      <c:pieChart>
        <c:varyColors val="1"/>
        <c:ser>
          <c:idx val="0"/>
          <c:order val="0"/>
          <c:tx>
            <c:strRef>
              <c:f>Foglio1!$N$8</c:f>
              <c:strCache>
                <c:ptCount val="1"/>
                <c:pt idx="0">
                  <c:v>Uomini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458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028-9E4A-9EFA-E16ABAB7E78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028-9E4A-9EFA-E16ABAB7E78F}"/>
              </c:ext>
            </c:extLst>
          </c:dPt>
          <c:dPt>
            <c:idx val="2"/>
            <c:bubble3D val="0"/>
            <c:spPr>
              <a:solidFill>
                <a:srgbClr val="FFB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028-9E4A-9EFA-E16ABAB7E78F}"/>
              </c:ext>
            </c:extLst>
          </c:dPt>
          <c:dPt>
            <c:idx val="3"/>
            <c:bubble3D val="0"/>
            <c:spPr>
              <a:solidFill>
                <a:srgbClr val="B4C7D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028-9E4A-9EFA-E16ABAB7E78F}"/>
              </c:ext>
            </c:extLst>
          </c:dPt>
          <c:dPt>
            <c:idx val="4"/>
            <c:bubble3D val="0"/>
            <c:spPr>
              <a:solidFill>
                <a:srgbClr val="00A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9028-9E4A-9EFA-E16ABAB7E78F}"/>
              </c:ext>
            </c:extLst>
          </c:dPt>
          <c:dPt>
            <c:idx val="5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9028-9E4A-9EFA-E16ABAB7E7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Foglio1!$N$9:$N$14</c:f>
              <c:strCache>
                <c:ptCount val="6"/>
                <c:pt idx="0">
                  <c:v>Prostata</c:v>
                </c:pt>
                <c:pt idx="1">
                  <c:v>Polmone</c:v>
                </c:pt>
                <c:pt idx="2">
                  <c:v>Colon e retto</c:v>
                </c:pt>
                <c:pt idx="3">
                  <c:v>Vescica</c:v>
                </c:pt>
                <c:pt idx="4">
                  <c:v>Melanoma</c:v>
                </c:pt>
                <c:pt idx="5">
                  <c:v>Altro</c:v>
                </c:pt>
              </c:strCache>
            </c:strRef>
          </c:cat>
          <c:val>
            <c:numRef>
              <c:f>Foglio1!$O$9:$O$14</c:f>
              <c:numCache>
                <c:formatCode>0.00%</c:formatCode>
                <c:ptCount val="6"/>
                <c:pt idx="0">
                  <c:v>0.17530000000000001</c:v>
                </c:pt>
                <c:pt idx="1">
                  <c:v>0.14879999999999999</c:v>
                </c:pt>
                <c:pt idx="2">
                  <c:v>0.1229</c:v>
                </c:pt>
                <c:pt idx="3">
                  <c:v>7.2599999999999998E-2</c:v>
                </c:pt>
                <c:pt idx="4">
                  <c:v>5.0200000000000002E-2</c:v>
                </c:pt>
                <c:pt idx="5">
                  <c:v>0.43020000000000003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28-9E4A-9EFA-E16ABAB7E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 w="25400"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4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0_49anni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55.1</c:v>
                </c:pt>
                <c:pt idx="1">
                  <c:v>59.3</c:v>
                </c:pt>
                <c:pt idx="2">
                  <c:v>62.35</c:v>
                </c:pt>
                <c:pt idx="3">
                  <c:v>61.7</c:v>
                </c:pt>
                <c:pt idx="4">
                  <c:v>61.55</c:v>
                </c:pt>
                <c:pt idx="5">
                  <c:v>61.8</c:v>
                </c:pt>
                <c:pt idx="6">
                  <c:v>66.099999999999994</c:v>
                </c:pt>
                <c:pt idx="7">
                  <c:v>61.25</c:v>
                </c:pt>
                <c:pt idx="8">
                  <c:v>55.95</c:v>
                </c:pt>
                <c:pt idx="9">
                  <c:v>54.05</c:v>
                </c:pt>
                <c:pt idx="10">
                  <c:v>55.55</c:v>
                </c:pt>
                <c:pt idx="11">
                  <c:v>56.95</c:v>
                </c:pt>
                <c:pt idx="12">
                  <c:v>54.575000000000003</c:v>
                </c:pt>
                <c:pt idx="13">
                  <c:v>59.725000000000001</c:v>
                </c:pt>
                <c:pt idx="14">
                  <c:v>60.05</c:v>
                </c:pt>
                <c:pt idx="15">
                  <c:v>60.2</c:v>
                </c:pt>
                <c:pt idx="16">
                  <c:v>60.4</c:v>
                </c:pt>
                <c:pt idx="17">
                  <c:v>62.2</c:v>
                </c:pt>
                <c:pt idx="18">
                  <c:v>61.6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7-8D4C-A252-248ACF78E57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50_69anni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301</c:v>
                </c:pt>
                <c:pt idx="1">
                  <c:v>294.10000000000002</c:v>
                </c:pt>
                <c:pt idx="2">
                  <c:v>309.05</c:v>
                </c:pt>
                <c:pt idx="3">
                  <c:v>313.39999999999998</c:v>
                </c:pt>
                <c:pt idx="4">
                  <c:v>294.45</c:v>
                </c:pt>
                <c:pt idx="5">
                  <c:v>301.45</c:v>
                </c:pt>
                <c:pt idx="6">
                  <c:v>312.60000000000002</c:v>
                </c:pt>
                <c:pt idx="7">
                  <c:v>303.14999999999998</c:v>
                </c:pt>
                <c:pt idx="8">
                  <c:v>300.39999999999998</c:v>
                </c:pt>
                <c:pt idx="9">
                  <c:v>317.85000000000002</c:v>
                </c:pt>
                <c:pt idx="10">
                  <c:v>303.2</c:v>
                </c:pt>
                <c:pt idx="11">
                  <c:v>269.85000000000002</c:v>
                </c:pt>
                <c:pt idx="12">
                  <c:v>274.75</c:v>
                </c:pt>
                <c:pt idx="13">
                  <c:v>305.85000000000002</c:v>
                </c:pt>
                <c:pt idx="14">
                  <c:v>312.95</c:v>
                </c:pt>
                <c:pt idx="15">
                  <c:v>298.89999999999998</c:v>
                </c:pt>
                <c:pt idx="16">
                  <c:v>311.89999999999998</c:v>
                </c:pt>
                <c:pt idx="17">
                  <c:v>324.89999999999998</c:v>
                </c:pt>
                <c:pt idx="18">
                  <c:v>293.55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7-8D4C-A252-248ACF78E57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over70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9"/>
                <c:pt idx="0">
                  <c:v>305.8</c:v>
                </c:pt>
                <c:pt idx="1">
                  <c:v>312.7</c:v>
                </c:pt>
                <c:pt idx="2">
                  <c:v>309.25</c:v>
                </c:pt>
                <c:pt idx="3">
                  <c:v>284.7</c:v>
                </c:pt>
                <c:pt idx="4">
                  <c:v>289.05</c:v>
                </c:pt>
                <c:pt idx="5">
                  <c:v>314</c:v>
                </c:pt>
                <c:pt idx="6">
                  <c:v>288.25</c:v>
                </c:pt>
                <c:pt idx="7">
                  <c:v>282.7</c:v>
                </c:pt>
                <c:pt idx="8">
                  <c:v>295.75</c:v>
                </c:pt>
                <c:pt idx="9">
                  <c:v>279.45</c:v>
                </c:pt>
                <c:pt idx="10">
                  <c:v>293.55</c:v>
                </c:pt>
                <c:pt idx="11">
                  <c:v>303.89999999999998</c:v>
                </c:pt>
                <c:pt idx="12">
                  <c:v>292.60000000000002</c:v>
                </c:pt>
                <c:pt idx="13">
                  <c:v>283</c:v>
                </c:pt>
                <c:pt idx="14">
                  <c:v>292</c:v>
                </c:pt>
                <c:pt idx="15">
                  <c:v>315.05</c:v>
                </c:pt>
                <c:pt idx="16">
                  <c:v>334.4</c:v>
                </c:pt>
                <c:pt idx="17">
                  <c:v>324.5</c:v>
                </c:pt>
                <c:pt idx="18">
                  <c:v>292.3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7-8D4C-A252-248ACF78E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81931402"/>
        <c:axId val="97108486"/>
      </c:lineChart>
      <c:catAx>
        <c:axId val="8193140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it-IT"/>
          </a:p>
        </c:txPr>
        <c:crossAx val="97108486"/>
        <c:crosses val="autoZero"/>
        <c:auto val="1"/>
        <c:lblAlgn val="ctr"/>
        <c:lblOffset val="100"/>
        <c:noMultiLvlLbl val="0"/>
      </c:catAx>
      <c:valAx>
        <c:axId val="9710848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400" b="0" strike="noStrike" spc="-1" baseline="0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81931402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 baseline="0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9130389538316E-2"/>
          <c:y val="0.17171292170723587"/>
          <c:w val="0.86516321766311888"/>
          <c:h val="0.70628100927857573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ED7D31"/>
              </a:solidFill>
              <a:prstDash val="solid"/>
              <a:round/>
            </a:ln>
          </c:spPr>
          <c:marker>
            <c:symbol val="none"/>
          </c:marker>
          <c:cat>
            <c:numRef>
              <c:f>Foglio1!$B$416:$B$434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Foglio1!$M$416:$M$434</c:f>
              <c:numCache>
                <c:formatCode>General</c:formatCode>
                <c:ptCount val="19"/>
                <c:pt idx="0">
                  <c:v>151.69999999999999</c:v>
                </c:pt>
                <c:pt idx="1">
                  <c:v>153.5</c:v>
                </c:pt>
                <c:pt idx="2">
                  <c:v>158.60000000000002</c:v>
                </c:pt>
                <c:pt idx="3">
                  <c:v>155.85000000000002</c:v>
                </c:pt>
                <c:pt idx="4">
                  <c:v>151.65</c:v>
                </c:pt>
                <c:pt idx="5">
                  <c:v>157.05000000000001</c:v>
                </c:pt>
                <c:pt idx="6">
                  <c:v>158.85</c:v>
                </c:pt>
                <c:pt idx="7">
                  <c:v>152.75</c:v>
                </c:pt>
                <c:pt idx="8">
                  <c:v>150.65</c:v>
                </c:pt>
                <c:pt idx="9">
                  <c:v>151.55000000000001</c:v>
                </c:pt>
                <c:pt idx="10">
                  <c:v>150.80000000000001</c:v>
                </c:pt>
                <c:pt idx="11">
                  <c:v>144.75</c:v>
                </c:pt>
                <c:pt idx="12">
                  <c:v>142.89999999999998</c:v>
                </c:pt>
                <c:pt idx="13">
                  <c:v>152.5</c:v>
                </c:pt>
                <c:pt idx="14">
                  <c:v>155.75</c:v>
                </c:pt>
                <c:pt idx="15">
                  <c:v>155.55000000000001</c:v>
                </c:pt>
                <c:pt idx="16">
                  <c:v>161.65</c:v>
                </c:pt>
                <c:pt idx="17">
                  <c:v>164.60000000000002</c:v>
                </c:pt>
                <c:pt idx="18">
                  <c:v>151.9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E-1945-B71D-DE786BC8F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710943"/>
        <c:axId val="1607242511"/>
      </c:lineChart>
      <c:valAx>
        <c:axId val="160724251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baseline="0">
                <a:solidFill>
                  <a:schemeClr val="tx1"/>
                </a:solidFill>
                <a:latin typeface="Calibri"/>
              </a:defRPr>
            </a:pPr>
            <a:endParaRPr lang="it-IT"/>
          </a:p>
        </c:txPr>
        <c:crossAx val="106710943"/>
        <c:crosses val="autoZero"/>
        <c:crossBetween val="between"/>
      </c:valAx>
      <c:catAx>
        <c:axId val="1067109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8" cap="flat">
            <a:solidFill>
              <a:schemeClr val="tx1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chemeClr val="tx1"/>
                </a:solidFill>
                <a:latin typeface="Calibri"/>
              </a:defRPr>
            </a:pPr>
            <a:endParaRPr lang="it-IT"/>
          </a:p>
        </c:txPr>
        <c:crossAx val="1607242511"/>
        <c:crosses val="autoZero"/>
        <c:auto val="1"/>
        <c:lblAlgn val="ctr"/>
        <c:lblOffset val="100"/>
        <c:noMultiLvlLbl val="0"/>
      </c:catAx>
      <c:spPr>
        <a:ln>
          <a:solidFill>
            <a:srgbClr val="D9D9D9"/>
          </a:solidFill>
        </a:ln>
      </c:spPr>
    </c:plotArea>
    <c:plotVisOnly val="1"/>
    <c:dispBlanksAs val="zero"/>
    <c:showDLblsOverMax val="0"/>
  </c:chart>
  <c:spPr>
    <a:solidFill>
      <a:srgbClr val="FFFFFF"/>
    </a:solidFill>
    <a:ln w="9528" cap="flat">
      <a:noFill/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 H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118</c:v>
                </c:pt>
                <c:pt idx="1">
                  <c:v>125.75</c:v>
                </c:pt>
                <c:pt idx="2">
                  <c:v>136</c:v>
                </c:pt>
                <c:pt idx="3">
                  <c:v>142.85</c:v>
                </c:pt>
                <c:pt idx="4">
                  <c:v>140.25</c:v>
                </c:pt>
                <c:pt idx="5">
                  <c:v>138.25</c:v>
                </c:pt>
                <c:pt idx="6">
                  <c:v>139.4</c:v>
                </c:pt>
                <c:pt idx="7">
                  <c:v>145.5</c:v>
                </c:pt>
                <c:pt idx="8">
                  <c:v>149.94999999999999</c:v>
                </c:pt>
                <c:pt idx="9">
                  <c:v>137.5</c:v>
                </c:pt>
                <c:pt idx="10">
                  <c:v>140.44999999999999</c:v>
                </c:pt>
                <c:pt idx="11">
                  <c:v>159.80000000000001</c:v>
                </c:pt>
                <c:pt idx="12">
                  <c:v>161.1</c:v>
                </c:pt>
                <c:pt idx="13">
                  <c:v>145.69999999999999</c:v>
                </c:pt>
                <c:pt idx="14">
                  <c:v>135.6</c:v>
                </c:pt>
                <c:pt idx="15">
                  <c:v>130.25</c:v>
                </c:pt>
                <c:pt idx="16">
                  <c:v>122</c:v>
                </c:pt>
                <c:pt idx="17">
                  <c:v>108.15</c:v>
                </c:pt>
                <c:pt idx="18">
                  <c:v>107.55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B-064B-AAF4-095D3A6E2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7271157"/>
        <c:axId val="36122222"/>
      </c:lineChart>
      <c:catAx>
        <c:axId val="727115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122222"/>
        <c:crosses val="autoZero"/>
        <c:auto val="1"/>
        <c:lblAlgn val="ctr"/>
        <c:lblOffset val="100"/>
        <c:noMultiLvlLbl val="0"/>
      </c:catAx>
      <c:valAx>
        <c:axId val="3612222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7271157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0_49anni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1.1000000000000001</c:v>
                </c:pt>
                <c:pt idx="1">
                  <c:v>0.75</c:v>
                </c:pt>
                <c:pt idx="2">
                  <c:v>0.55000000000000004</c:v>
                </c:pt>
                <c:pt idx="3">
                  <c:v>0.9</c:v>
                </c:pt>
                <c:pt idx="4">
                  <c:v>0.75</c:v>
                </c:pt>
                <c:pt idx="5">
                  <c:v>0.35</c:v>
                </c:pt>
                <c:pt idx="6">
                  <c:v>0.45</c:v>
                </c:pt>
                <c:pt idx="7">
                  <c:v>0.95</c:v>
                </c:pt>
                <c:pt idx="8">
                  <c:v>0.65</c:v>
                </c:pt>
                <c:pt idx="9">
                  <c:v>0.45</c:v>
                </c:pt>
                <c:pt idx="10">
                  <c:v>1.45</c:v>
                </c:pt>
                <c:pt idx="11">
                  <c:v>1.85</c:v>
                </c:pt>
                <c:pt idx="12">
                  <c:v>1.4750000000000001</c:v>
                </c:pt>
                <c:pt idx="13">
                  <c:v>1.0249999999999999</c:v>
                </c:pt>
                <c:pt idx="14">
                  <c:v>0.95</c:v>
                </c:pt>
                <c:pt idx="15">
                  <c:v>1.2</c:v>
                </c:pt>
                <c:pt idx="16">
                  <c:v>1.05</c:v>
                </c:pt>
                <c:pt idx="17">
                  <c:v>0.95</c:v>
                </c:pt>
                <c:pt idx="18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9B-0948-87F2-7ABABA2AF4B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50_69anni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157.30000000000001</c:v>
                </c:pt>
                <c:pt idx="1">
                  <c:v>163.6</c:v>
                </c:pt>
                <c:pt idx="2">
                  <c:v>175.4</c:v>
                </c:pt>
                <c:pt idx="3">
                  <c:v>188.4</c:v>
                </c:pt>
                <c:pt idx="4">
                  <c:v>194</c:v>
                </c:pt>
                <c:pt idx="5">
                  <c:v>203.15</c:v>
                </c:pt>
                <c:pt idx="6">
                  <c:v>214.8</c:v>
                </c:pt>
                <c:pt idx="7">
                  <c:v>235.5</c:v>
                </c:pt>
                <c:pt idx="8">
                  <c:v>259.60000000000002</c:v>
                </c:pt>
                <c:pt idx="9">
                  <c:v>239.6</c:v>
                </c:pt>
                <c:pt idx="10">
                  <c:v>235.7</c:v>
                </c:pt>
                <c:pt idx="11">
                  <c:v>272.39999999999998</c:v>
                </c:pt>
                <c:pt idx="12">
                  <c:v>279.3</c:v>
                </c:pt>
                <c:pt idx="13">
                  <c:v>259.89999999999998</c:v>
                </c:pt>
                <c:pt idx="14">
                  <c:v>241.05</c:v>
                </c:pt>
                <c:pt idx="15">
                  <c:v>220.6</c:v>
                </c:pt>
                <c:pt idx="16">
                  <c:v>209.05</c:v>
                </c:pt>
                <c:pt idx="17">
                  <c:v>183.8</c:v>
                </c:pt>
                <c:pt idx="18">
                  <c:v>177.45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9B-0948-87F2-7ABABA2AF4BE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over70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9"/>
                <c:pt idx="0">
                  <c:v>559.79999999999995</c:v>
                </c:pt>
                <c:pt idx="1">
                  <c:v>602.70000000000005</c:v>
                </c:pt>
                <c:pt idx="2">
                  <c:v>655.85</c:v>
                </c:pt>
                <c:pt idx="3">
                  <c:v>680.05</c:v>
                </c:pt>
                <c:pt idx="4">
                  <c:v>652.4</c:v>
                </c:pt>
                <c:pt idx="5">
                  <c:v>623.65</c:v>
                </c:pt>
                <c:pt idx="6">
                  <c:v>610.25</c:v>
                </c:pt>
                <c:pt idx="7">
                  <c:v>614.5</c:v>
                </c:pt>
                <c:pt idx="8">
                  <c:v>604.70000000000005</c:v>
                </c:pt>
                <c:pt idx="9">
                  <c:v>552.4</c:v>
                </c:pt>
                <c:pt idx="10">
                  <c:v>576.15</c:v>
                </c:pt>
                <c:pt idx="11">
                  <c:v>647.15</c:v>
                </c:pt>
                <c:pt idx="12">
                  <c:v>645.70000000000005</c:v>
                </c:pt>
                <c:pt idx="13">
                  <c:v>572.29999999999995</c:v>
                </c:pt>
                <c:pt idx="14">
                  <c:v>534.25</c:v>
                </c:pt>
                <c:pt idx="15">
                  <c:v>531.15</c:v>
                </c:pt>
                <c:pt idx="16">
                  <c:v>493.4</c:v>
                </c:pt>
                <c:pt idx="17">
                  <c:v>440.35</c:v>
                </c:pt>
                <c:pt idx="18">
                  <c:v>446.25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9B-0948-87F2-7ABABA2AF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64886614"/>
        <c:axId val="80852537"/>
      </c:lineChart>
      <c:catAx>
        <c:axId val="6488661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852537"/>
        <c:crosses val="autoZero"/>
        <c:auto val="1"/>
        <c:lblAlgn val="ctr"/>
        <c:lblOffset val="100"/>
        <c:noMultiLvlLbl val="0"/>
      </c:catAx>
      <c:valAx>
        <c:axId val="80852537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64886614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3207396212996707E-2"/>
          <c:y val="4.2197125256673497E-2"/>
          <c:w val="0.85908614975823938"/>
          <c:h val="0.8343136416013508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maschi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8"/>
                <c:pt idx="0">
                  <c:v>0-</c:v>
                </c:pt>
                <c:pt idx="1">
                  <c:v>5-</c:v>
                </c:pt>
                <c:pt idx="2">
                  <c:v>10-</c:v>
                </c:pt>
                <c:pt idx="3">
                  <c:v>15-</c:v>
                </c:pt>
                <c:pt idx="4">
                  <c:v>20-</c:v>
                </c:pt>
                <c:pt idx="5">
                  <c:v>25-</c:v>
                </c:pt>
                <c:pt idx="6">
                  <c:v>30-</c:v>
                </c:pt>
                <c:pt idx="7">
                  <c:v>35-</c:v>
                </c:pt>
                <c:pt idx="8">
                  <c:v>40-</c:v>
                </c:pt>
                <c:pt idx="9">
                  <c:v>45-</c:v>
                </c:pt>
                <c:pt idx="10">
                  <c:v>50-</c:v>
                </c:pt>
                <c:pt idx="11">
                  <c:v>55-</c:v>
                </c:pt>
                <c:pt idx="12">
                  <c:v>60-</c:v>
                </c:pt>
                <c:pt idx="13">
                  <c:v>65-</c:v>
                </c:pt>
                <c:pt idx="14">
                  <c:v>70-</c:v>
                </c:pt>
                <c:pt idx="15">
                  <c:v>75-</c:v>
                </c:pt>
                <c:pt idx="16">
                  <c:v>80-</c:v>
                </c:pt>
                <c:pt idx="17">
                  <c:v>85+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8"/>
                <c:pt idx="0">
                  <c:v>31.9</c:v>
                </c:pt>
                <c:pt idx="1">
                  <c:v>15.9</c:v>
                </c:pt>
                <c:pt idx="2">
                  <c:v>18.100000000000001</c:v>
                </c:pt>
                <c:pt idx="3">
                  <c:v>36.700000000000003</c:v>
                </c:pt>
                <c:pt idx="4">
                  <c:v>56.8</c:v>
                </c:pt>
                <c:pt idx="5">
                  <c:v>78.400000000000006</c:v>
                </c:pt>
                <c:pt idx="6">
                  <c:v>104.7</c:v>
                </c:pt>
                <c:pt idx="7">
                  <c:v>156</c:v>
                </c:pt>
                <c:pt idx="8">
                  <c:v>217</c:v>
                </c:pt>
                <c:pt idx="9">
                  <c:v>344.3</c:v>
                </c:pt>
                <c:pt idx="10">
                  <c:v>584.9</c:v>
                </c:pt>
                <c:pt idx="11">
                  <c:v>939.3</c:v>
                </c:pt>
                <c:pt idx="12">
                  <c:v>1543.4</c:v>
                </c:pt>
                <c:pt idx="13">
                  <c:v>2281</c:v>
                </c:pt>
                <c:pt idx="14">
                  <c:v>3109.8</c:v>
                </c:pt>
                <c:pt idx="15">
                  <c:v>3797.1</c:v>
                </c:pt>
                <c:pt idx="16">
                  <c:v>4242.3</c:v>
                </c:pt>
                <c:pt idx="17">
                  <c:v>4341.1000000000004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8-2946-B665-EE01C3CE09D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femmine</c:v>
                </c:pt>
              </c:strCache>
            </c:strRef>
          </c:tx>
          <c:spPr>
            <a:ln w="28800">
              <a:solidFill>
                <a:srgbClr val="D62E4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8"/>
                <c:pt idx="0">
                  <c:v>0-</c:v>
                </c:pt>
                <c:pt idx="1">
                  <c:v>5-</c:v>
                </c:pt>
                <c:pt idx="2">
                  <c:v>10-</c:v>
                </c:pt>
                <c:pt idx="3">
                  <c:v>15-</c:v>
                </c:pt>
                <c:pt idx="4">
                  <c:v>20-</c:v>
                </c:pt>
                <c:pt idx="5">
                  <c:v>25-</c:v>
                </c:pt>
                <c:pt idx="6">
                  <c:v>30-</c:v>
                </c:pt>
                <c:pt idx="7">
                  <c:v>35-</c:v>
                </c:pt>
                <c:pt idx="8">
                  <c:v>40-</c:v>
                </c:pt>
                <c:pt idx="9">
                  <c:v>45-</c:v>
                </c:pt>
                <c:pt idx="10">
                  <c:v>50-</c:v>
                </c:pt>
                <c:pt idx="11">
                  <c:v>55-</c:v>
                </c:pt>
                <c:pt idx="12">
                  <c:v>60-</c:v>
                </c:pt>
                <c:pt idx="13">
                  <c:v>65-</c:v>
                </c:pt>
                <c:pt idx="14">
                  <c:v>70-</c:v>
                </c:pt>
                <c:pt idx="15">
                  <c:v>75-</c:v>
                </c:pt>
                <c:pt idx="16">
                  <c:v>80-</c:v>
                </c:pt>
                <c:pt idx="17">
                  <c:v>85+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8"/>
                <c:pt idx="0">
                  <c:v>26.1</c:v>
                </c:pt>
                <c:pt idx="1">
                  <c:v>10.5</c:v>
                </c:pt>
                <c:pt idx="2">
                  <c:v>21</c:v>
                </c:pt>
                <c:pt idx="3">
                  <c:v>31.5</c:v>
                </c:pt>
                <c:pt idx="4">
                  <c:v>58.5</c:v>
                </c:pt>
                <c:pt idx="5">
                  <c:v>100.2</c:v>
                </c:pt>
                <c:pt idx="6">
                  <c:v>171.6</c:v>
                </c:pt>
                <c:pt idx="7">
                  <c:v>265.10000000000002</c:v>
                </c:pt>
                <c:pt idx="8">
                  <c:v>450.2</c:v>
                </c:pt>
                <c:pt idx="9">
                  <c:v>640</c:v>
                </c:pt>
                <c:pt idx="10">
                  <c:v>821.1</c:v>
                </c:pt>
                <c:pt idx="11">
                  <c:v>936.7</c:v>
                </c:pt>
                <c:pt idx="12">
                  <c:v>1174.8</c:v>
                </c:pt>
                <c:pt idx="13">
                  <c:v>1513.5</c:v>
                </c:pt>
                <c:pt idx="14">
                  <c:v>1754.9</c:v>
                </c:pt>
                <c:pt idx="15">
                  <c:v>2050.1999999999998</c:v>
                </c:pt>
                <c:pt idx="16">
                  <c:v>2288.8000000000002</c:v>
                </c:pt>
                <c:pt idx="17">
                  <c:v>2332.9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8-2946-B665-EE01C3CE0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53068089"/>
        <c:axId val="10684992"/>
      </c:lineChart>
      <c:catAx>
        <c:axId val="5306808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400" b="0" strike="noStrike" spc="-1" baseline="0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10684992"/>
        <c:crosses val="autoZero"/>
        <c:auto val="1"/>
        <c:lblAlgn val="ctr"/>
        <c:lblOffset val="100"/>
        <c:noMultiLvlLbl val="0"/>
      </c:catAx>
      <c:valAx>
        <c:axId val="10684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400" b="0" strike="noStrike" spc="-1" baseline="0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53068089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12706101951024401"/>
          <c:y val="0.13592073972500546"/>
          <c:w val="0.15542222222222199"/>
          <c:h val="0.1194546121824876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 baseline="0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Male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922.6</c:v>
                </c:pt>
                <c:pt idx="1">
                  <c:v>919.9</c:v>
                </c:pt>
                <c:pt idx="2">
                  <c:v>914.7</c:v>
                </c:pt>
                <c:pt idx="3">
                  <c:v>905.7</c:v>
                </c:pt>
                <c:pt idx="4">
                  <c:v>927.8</c:v>
                </c:pt>
                <c:pt idx="5">
                  <c:v>886.3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5A-5044-975F-53F4E9BA28A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Female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664.7</c:v>
                </c:pt>
                <c:pt idx="1">
                  <c:v>672.5</c:v>
                </c:pt>
                <c:pt idx="2">
                  <c:v>666.2</c:v>
                </c:pt>
                <c:pt idx="3">
                  <c:v>695.3</c:v>
                </c:pt>
                <c:pt idx="4">
                  <c:v>701</c:v>
                </c:pt>
                <c:pt idx="5">
                  <c:v>665.9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A-5044-975F-53F4E9BA2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43167789"/>
        <c:axId val="76300715"/>
      </c:lineChart>
      <c:catAx>
        <c:axId val="4316778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crossAx val="76300715"/>
        <c:crosses val="autoZero"/>
        <c:auto val="1"/>
        <c:lblAlgn val="ctr"/>
        <c:lblOffset val="100"/>
        <c:noMultiLvlLbl val="0"/>
      </c:catAx>
      <c:valAx>
        <c:axId val="76300715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crossAx val="43167789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sz="1400" baseline="0"/>
      </a:pPr>
      <a:endParaRPr lang="it-IT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APC overall mammella -0,2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APC per età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0-49 🡪 -0,2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50-69 🡪 -0,2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&gt;70 🡪 0,0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Overall -1 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Over 70 -2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50 60 0,6 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0-49 non valutabile</a:t>
            </a:r>
            <a:endParaRPr/>
          </a:p>
        </p:txBody>
      </p:sp>
      <p:sp>
        <p:nvSpPr>
          <p:cNvPr id="206" name="Google Shape;20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   APC -0,5 NS  F 0,5 NS</a:t>
            </a:r>
            <a:endParaRPr/>
          </a:p>
        </p:txBody>
      </p:sp>
      <p:sp>
        <p:nvSpPr>
          <p:cNvPr id="235" name="Google Shape;23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Overall     M -1,8        F 2.0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0-49 M -3 7 -1,6 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50-69 M -3.3   F  2.1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70+    M -0,9 NS   F 2,4</a:t>
            </a:r>
            <a:endParaRPr/>
          </a:p>
        </p:txBody>
      </p:sp>
      <p:sp>
        <p:nvSpPr>
          <p:cNvPr id="249" name="Google Shape;24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Overall stomaco M -3,7   F -3,9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Colon M -2,9  F -2,1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Fegato M -1,4 NS  F -2,6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Pancreas  M 0,5  NS F 1,1 NS</a:t>
            </a:r>
            <a:endParaRPr/>
          </a:p>
        </p:txBody>
      </p:sp>
      <p:sp>
        <p:nvSpPr>
          <p:cNvPr id="270" name="Google Shape;27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 4,1 F 3,0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 òavori su più  RT italiani si osserva un rallentamento della crescita dell’incidenza  nelle coorti di nascita piu giovani ( effetto campagne di prevenzione, ridotta vita all’aperto?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Among young people, the incidence of CMM was higher in women, but men had a significantly higher incidence in patients older than 50 years; both of these findings are consistent with the results of previous studies that were conducted in fair-skinned populations.22,23 The interpretation of these sex-related differences remains controversial.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573088" y="1336675"/>
            <a:ext cx="6411912" cy="36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2:notes"/>
          <p:cNvSpPr txBox="1"/>
          <p:nvPr>
            <p:ph idx="1" type="body"/>
          </p:nvPr>
        </p:nvSpPr>
        <p:spPr>
          <a:xfrm>
            <a:off x="755640" y="5145120"/>
            <a:ext cx="6046560" cy="420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492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latin typeface="Arial"/>
                <a:ea typeface="Arial"/>
                <a:cs typeface="Arial"/>
                <a:sym typeface="Arial"/>
              </a:rPr>
              <a:t>Donne 50-69 aa polmone 8%</a:t>
            </a:r>
            <a:endParaRPr/>
          </a:p>
        </p:txBody>
      </p:sp>
      <p:sp>
        <p:nvSpPr>
          <p:cNvPr id="295" name="Google Shape;295;p22:notes"/>
          <p:cNvSpPr/>
          <p:nvPr/>
        </p:nvSpPr>
        <p:spPr>
          <a:xfrm>
            <a:off x="4281480" y="10155240"/>
            <a:ext cx="327456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574675" y="1336675"/>
            <a:ext cx="6408738" cy="360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p23:notes"/>
          <p:cNvSpPr txBox="1"/>
          <p:nvPr>
            <p:ph idx="1" type="body"/>
          </p:nvPr>
        </p:nvSpPr>
        <p:spPr>
          <a:xfrm>
            <a:off x="755650" y="5145088"/>
            <a:ext cx="6046788" cy="420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5263" lvl="0" marL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Per i tumori vi presento le linee delle medie mobili dei tassi standardizzati di mortalità per le principali sedi</a:t>
            </a:r>
            <a:endParaRPr/>
          </a:p>
          <a:p>
            <a:pPr indent="-195263" lvl="0" marL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è stata marcata nei maschi  la diminuzione di mortalità per tutte le maggiori sedi  in particolare polmone e stomaco, ma anche intestino e prostata</a:t>
            </a:r>
            <a:endParaRPr/>
          </a:p>
          <a:p>
            <a:pPr indent="-195263" lvl="0" marL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Sulla base del tasso standardizzato che permette confronti al netto dell’età il tumore del polmone già dal 2012 circa è diventato il 2° tumore come causa di morte femminile in Toscana superando il tumore dell’intestino e nel 2018 ha valori superiori a quelli italiani</a:t>
            </a:r>
            <a:endParaRPr/>
          </a:p>
          <a:p>
            <a:pPr indent="-195263" lvl="0" marL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La mortalità femminile toscana per tum del pancreas e del pomone è in continuo aumento da tempo, mentre quella per tum della mammella sembra aumentare dopo il 2015</a:t>
            </a:r>
            <a:endParaRPr/>
          </a:p>
        </p:txBody>
      </p:sp>
      <p:sp>
        <p:nvSpPr>
          <p:cNvPr id="309" name="Google Shape;309;p23:notes"/>
          <p:cNvSpPr/>
          <p:nvPr/>
        </p:nvSpPr>
        <p:spPr>
          <a:xfrm>
            <a:off x="4281488" y="10155238"/>
            <a:ext cx="32734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Donne Vescica  cir ca 7 % in meno ,Fegato 5% in meno   polmone  +8%</a:t>
            </a:r>
            <a:endParaRPr/>
          </a:p>
        </p:txBody>
      </p:sp>
      <p:sp>
        <p:nvSpPr>
          <p:cNvPr id="334" name="Google Shape;33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25:notes"/>
          <p:cNvSpPr/>
          <p:nvPr>
            <p:ph idx="2" type="sldImg"/>
          </p:nvPr>
        </p:nvSpPr>
        <p:spPr>
          <a:xfrm>
            <a:off x="217488" y="812800"/>
            <a:ext cx="7121525" cy="40052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5:notes"/>
          <p:cNvSpPr txBox="1"/>
          <p:nvPr>
            <p:ph idx="1" type="body"/>
          </p:nvPr>
        </p:nvSpPr>
        <p:spPr>
          <a:xfrm>
            <a:off x="755640" y="5078520"/>
            <a:ext cx="6044760" cy="480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4.xml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chart" Target="../charts/chart15.xml"/><Relationship Id="rId5" Type="http://schemas.openxmlformats.org/officeDocument/2006/relationships/chart" Target="../charts/chart16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5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5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085"/>
            <a:ext cx="4925776" cy="659958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883515" y="2448268"/>
            <a:ext cx="55019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tumori in Toscana: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una prospettiva di genere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968681" y="4522304"/>
            <a:ext cx="717401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Giovanna Masala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Istituto per lo studio, la prevenzione e la rete oncologica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7323" y="671853"/>
            <a:ext cx="1789156" cy="6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4821" y="633678"/>
            <a:ext cx="1487249" cy="59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10"/>
          <p:cNvGraphicFramePr/>
          <p:nvPr/>
        </p:nvGraphicFramePr>
        <p:xfrm>
          <a:off x="1415880" y="1620000"/>
          <a:ext cx="4343040" cy="3168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8" name="Google Shape;178;p10"/>
          <p:cNvSpPr/>
          <p:nvPr/>
        </p:nvSpPr>
        <p:spPr>
          <a:xfrm>
            <a:off x="1506540" y="5238000"/>
            <a:ext cx="9178920" cy="62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 cinque tumori più frequentemente diagnosticati e proporzione sul totale dei tumori, per genere. Valori percentuali – Registro Tumori Toscano, 2013-2018 </a:t>
            </a:r>
            <a:endParaRPr/>
          </a:p>
        </p:txBody>
      </p:sp>
      <p:graphicFrame>
        <p:nvGraphicFramePr>
          <p:cNvPr id="179" name="Google Shape;179;p10"/>
          <p:cNvGraphicFramePr/>
          <p:nvPr/>
        </p:nvGraphicFramePr>
        <p:xfrm>
          <a:off x="755374" y="1620000"/>
          <a:ext cx="4812748" cy="3533459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80" name="Google Shape;180;p10"/>
          <p:cNvGraphicFramePr/>
          <p:nvPr/>
        </p:nvGraphicFramePr>
        <p:xfrm>
          <a:off x="6096000" y="1620000"/>
          <a:ext cx="5512904" cy="3348000"/>
        </p:xfrm>
        <a:graphic>
          <a:graphicData uri="http://schemas.openxmlformats.org/drawingml/2006/chart">
            <c:chart r:id="rId5"/>
          </a:graphicData>
        </a:graphic>
      </p:graphicFrame>
      <p:pic>
        <p:nvPicPr>
          <p:cNvPr id="181" name="Google Shape;18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1032745" y="546655"/>
            <a:ext cx="8496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tumori più frequenti in Toscana per genere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1"/>
          <p:cNvGraphicFramePr/>
          <p:nvPr/>
        </p:nvGraphicFramePr>
        <p:xfrm>
          <a:off x="2082785" y="1583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{4A1B51EF-0960-44FB-8A64-9C9D0F35B65B}</a:tableStyleId>
              </a:tblPr>
              <a:tblGrid>
                <a:gridCol w="710050"/>
                <a:gridCol w="1406525"/>
                <a:gridCol w="1389650"/>
                <a:gridCol w="1018275"/>
                <a:gridCol w="1185600"/>
                <a:gridCol w="1159825"/>
                <a:gridCol w="1156500"/>
              </a:tblGrid>
              <a:tr h="3331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Rango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Uomini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Donne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11725">
                <a:tc v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00-49                    50-69                    70+ 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00-49                  50-69                70+ 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61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1°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Melanoma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(16.1%)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Prostata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(20.2%)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Prostata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(18.0%)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Mammella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(38.8%)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Mammella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(34.4%)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Mammella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(21.1%)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2°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Testicolo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(10.3%)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Polmone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(13.8%)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Polmone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(17.0%)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Tiroide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(15.4%)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Colon-retto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(9.2%)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Colon-retto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(15.2%)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3°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Tiroide 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(9.0%)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Colon-retto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(11.4%)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Colon-retto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(13.6%)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Melanoma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(10.9%)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Polmone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(8.3%)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Polmone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(8.7%)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4°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Linfoma non-Hodgkin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(7.7%)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Vescica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(6.0%)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Vescica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(8.7%)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Cervice uterina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(4.1%)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Utero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(6.2%)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Stomaco 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(5.4%)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5°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Colon-retto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(6.3%)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Rene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(5.8%)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Stomaco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(5.8%)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Colon-retto 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(3.9%)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Tiroide</a:t>
                      </a:r>
                      <a:br>
                        <a:rPr lang="it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(5.8%)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Pancreas</a:t>
                      </a:r>
                      <a:br>
                        <a:rPr lang="it-IT" sz="1800" u="none" cap="none" strike="noStrike"/>
                      </a:br>
                      <a:r>
                        <a:rPr b="0" lang="it-IT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(5.4%)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11"/>
          <p:cNvSpPr/>
          <p:nvPr/>
        </p:nvSpPr>
        <p:spPr>
          <a:xfrm>
            <a:off x="1056539" y="5547418"/>
            <a:ext cx="1007892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 cinque tumori più frequentemente diagnosticati e proporzione sul totale dei tumori, per genere ed età. Valori percentuali – Registro Tumori Toscano, 2013-2018</a:t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6794205" y="2279139"/>
            <a:ext cx="3168502" cy="531628"/>
          </a:xfrm>
          <a:prstGeom prst="rect">
            <a:avLst/>
          </a:prstGeom>
          <a:solidFill>
            <a:schemeClr val="accent1">
              <a:alpha val="34901"/>
            </a:schemeClr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4599150" y="2279139"/>
            <a:ext cx="2048548" cy="531628"/>
          </a:xfrm>
          <a:prstGeom prst="rect">
            <a:avLst/>
          </a:prstGeom>
          <a:solidFill>
            <a:schemeClr val="accent1">
              <a:alpha val="34901"/>
            </a:schemeClr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023" y="6080968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/>
          <p:nvPr/>
        </p:nvSpPr>
        <p:spPr>
          <a:xfrm>
            <a:off x="2082785" y="427383"/>
            <a:ext cx="7263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tumori più frequenti per fascia di età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12"/>
          <p:cNvGraphicFramePr/>
          <p:nvPr/>
        </p:nvGraphicFramePr>
        <p:xfrm>
          <a:off x="5943600" y="1851365"/>
          <a:ext cx="6096000" cy="331638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99" name="Google Shape;199;p12"/>
          <p:cNvSpPr txBox="1"/>
          <p:nvPr/>
        </p:nvSpPr>
        <p:spPr>
          <a:xfrm>
            <a:off x="705678" y="5435138"/>
            <a:ext cx="96411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Andamento nel tempo dell’incidenza del  tumore della mammella in generale e per età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Tassi standardizzati per 100.000 abitanti - Popolazione europea standard 2013 – Province di Firenze e Prato, periodo 2000 - 2018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12"/>
          <p:cNvGraphicFramePr/>
          <p:nvPr/>
        </p:nvGraphicFramePr>
        <p:xfrm>
          <a:off x="563526" y="1754372"/>
          <a:ext cx="5113076" cy="3413373"/>
        </p:xfrm>
        <a:graphic>
          <a:graphicData uri="http://schemas.openxmlformats.org/drawingml/2006/chart">
            <c:chart r:id="rId4"/>
          </a:graphicData>
        </a:graphic>
      </p:graphicFrame>
      <p:pic>
        <p:nvPicPr>
          <p:cNvPr id="201" name="Google Shape;20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3048885" y="554289"/>
            <a:ext cx="71477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Tumore della mammella femminile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13"/>
          <p:cNvGraphicFramePr/>
          <p:nvPr/>
        </p:nvGraphicFramePr>
        <p:xfrm>
          <a:off x="900000" y="1620000"/>
          <a:ext cx="4438440" cy="305892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09" name="Google Shape;209;p13"/>
          <p:cNvGraphicFramePr/>
          <p:nvPr/>
        </p:nvGraphicFramePr>
        <p:xfrm>
          <a:off x="6260400" y="1620000"/>
          <a:ext cx="5438520" cy="305892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10" name="Google Shape;210;p13"/>
          <p:cNvSpPr txBox="1"/>
          <p:nvPr/>
        </p:nvSpPr>
        <p:spPr>
          <a:xfrm>
            <a:off x="9462996" y="2339157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4369981" y="2307258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705678" y="5435138"/>
            <a:ext cx="96411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Andamento nel tempo dell’incidenza del  tumore della prostata  in generale e per età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Tassi standardizzati per 100.000 abitanti - Popolazione europea standard 2013 – Province di Firenze e Prato, periodo 2000 - 2018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3048886" y="405435"/>
            <a:ext cx="60977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Tumore della prostata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14"/>
          <p:cNvGraphicFramePr/>
          <p:nvPr/>
        </p:nvGraphicFramePr>
        <p:xfrm>
          <a:off x="2033163" y="1439999"/>
          <a:ext cx="8765755" cy="383374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20" name="Google Shape;220;p14"/>
          <p:cNvSpPr/>
          <p:nvPr/>
        </p:nvSpPr>
        <p:spPr>
          <a:xfrm>
            <a:off x="2033163" y="5392130"/>
            <a:ext cx="8638920" cy="62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Incidenza di tumori per genere e fasce d’età - </a:t>
            </a:r>
            <a:r>
              <a:rPr b="1"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Tutte le sedi esclusa cute non melanomi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Tumori Toscano, 2013-2018</a:t>
            </a:r>
            <a:endParaRPr/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15"/>
          <p:cNvGraphicFramePr/>
          <p:nvPr/>
        </p:nvGraphicFramePr>
        <p:xfrm>
          <a:off x="1414130" y="12954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{4A1B51EF-0960-44FB-8A64-9C9D0F35B65B}</a:tableStyleId>
              </a:tblPr>
              <a:tblGrid>
                <a:gridCol w="2864350"/>
                <a:gridCol w="1130900"/>
              </a:tblGrid>
              <a:tr h="54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Tutte le sedi escluso epiteliomi della cute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1,28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Pancreas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1,19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Melanoma della pelle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1,24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Linfoma di Hodgkin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1,27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 biliari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1,36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Mieloma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1,40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Linfoma non-Hodgkin 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1,41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Cervello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1,47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9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 e retto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Leucemie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1,49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1,64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7" name="Google Shape;227;p15"/>
          <p:cNvGraphicFramePr/>
          <p:nvPr/>
        </p:nvGraphicFramePr>
        <p:xfrm>
          <a:off x="6569962" y="1541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{4A1B51EF-0960-44FB-8A64-9C9D0F35B65B}</a:tableStyleId>
              </a:tblPr>
              <a:tblGrid>
                <a:gridCol w="2623400"/>
                <a:gridCol w="1130850"/>
              </a:tblGrid>
              <a:tr h="31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Cavità orale e faringe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2,09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Rene e pelvi renali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2,35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Polmone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2,55</a:t>
                      </a:r>
                      <a:endParaRPr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Fegato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2,89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Esofago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3,37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Vescica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5,27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Laringe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8,13</a:t>
                      </a:r>
                      <a:endParaRPr b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-IT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Tiroide</a:t>
                      </a:r>
                      <a:endParaRPr/>
                    </a:p>
                  </a:txBody>
                  <a:tcPr marT="45725" marB="45725" marR="90000" marL="9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-IT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0,42</a:t>
                      </a:r>
                      <a:endParaRPr b="1" i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15"/>
          <p:cNvSpPr/>
          <p:nvPr/>
        </p:nvSpPr>
        <p:spPr>
          <a:xfrm>
            <a:off x="893145" y="5588613"/>
            <a:ext cx="11451265" cy="8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Tumori Toscano 2013-2018       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3693604" y="6252164"/>
            <a:ext cx="60978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Tassi standardizzati per 100.000 abitanti - Popolazione europea standard 2013 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9005" y="5902164"/>
            <a:ext cx="1020726" cy="347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/>
        </p:nvSpPr>
        <p:spPr>
          <a:xfrm>
            <a:off x="1060450" y="597585"/>
            <a:ext cx="88519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Rapporto tra tassi di incidenza* per i principali tumori nei maschi e nelle femmine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16"/>
          <p:cNvGraphicFramePr/>
          <p:nvPr/>
        </p:nvGraphicFramePr>
        <p:xfrm>
          <a:off x="2200940" y="1307805"/>
          <a:ext cx="8027581" cy="389151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8" name="Google Shape;238;p16"/>
          <p:cNvSpPr txBox="1"/>
          <p:nvPr/>
        </p:nvSpPr>
        <p:spPr>
          <a:xfrm>
            <a:off x="1477921" y="5398727"/>
            <a:ext cx="93566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Incidenza di </a:t>
            </a:r>
            <a:r>
              <a:rPr b="1"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tutti i tumori (eccetto cute non melanoma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per genere nel periodo 2013-2018 - Tassi standardizzati per 100.000 abitanti - Popolazione europea standard 2013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Tumori Toscano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/>
        </p:nvSpPr>
        <p:spPr>
          <a:xfrm>
            <a:off x="595424" y="746820"/>
            <a:ext cx="11483162" cy="56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 fattori collegati alla maggiore incidenza nei maschi dei tumori non sesso specifici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differenze nelle esposizioni (es occupazionali) e negli stili di vita  ( es alcol e fumo di tabacco)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differenze antropometriche ( BMI, altezza ) 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-differenze di tipo biologico (  genetica, ormoni sessuali, aspetti metabolici,….)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-diversa attitudine alla prevenzione</a:t>
            </a:r>
            <a:endParaRPr/>
          </a:p>
        </p:txBody>
      </p:sp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18"/>
          <p:cNvGraphicFramePr/>
          <p:nvPr/>
        </p:nvGraphicFramePr>
        <p:xfrm>
          <a:off x="6120000" y="1740240"/>
          <a:ext cx="5938920" cy="344952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52" name="Google Shape;252;p18"/>
          <p:cNvGraphicFramePr/>
          <p:nvPr/>
        </p:nvGraphicFramePr>
        <p:xfrm>
          <a:off x="298439" y="1740240"/>
          <a:ext cx="5498353" cy="330993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53" name="Google Shape;253;p18"/>
          <p:cNvSpPr txBox="1"/>
          <p:nvPr/>
        </p:nvSpPr>
        <p:spPr>
          <a:xfrm>
            <a:off x="956926" y="5409360"/>
            <a:ext cx="109318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Incidenza del </a:t>
            </a:r>
            <a:r>
              <a:rPr b="1"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tumore del polmone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genere ed età - Tassi standardizzati per 100.000 abitanti - Popolazione europea standard 2013- RTT Province di Firenze e Prato, periodo 2000 - 2018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3147238" y="2307258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3299638" y="3395333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/>
        </p:nvSpPr>
        <p:spPr>
          <a:xfrm>
            <a:off x="3836504" y="655983"/>
            <a:ext cx="41831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Tumore del polmone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320" y="1538380"/>
            <a:ext cx="9143640" cy="42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2027280" y="5976437"/>
            <a:ext cx="319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Pacifici et al Tabaccologia, 2019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2387640" y="1126112"/>
            <a:ext cx="11426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3A5FE9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3530275" y="180075"/>
            <a:ext cx="5805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Abitudine al fumo e genere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331788" y="6135688"/>
            <a:ext cx="11587162" cy="708025"/>
            <a:chOff x="66240" y="5988960"/>
            <a:chExt cx="11754360" cy="854640"/>
          </a:xfrm>
        </p:grpSpPr>
        <p:pic>
          <p:nvPicPr>
            <p:cNvPr id="98" name="Google Shape;9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240" y="5988960"/>
              <a:ext cx="2821320" cy="85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88320" y="6077880"/>
              <a:ext cx="1232280" cy="616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2"/>
          <p:cNvSpPr/>
          <p:nvPr/>
        </p:nvSpPr>
        <p:spPr>
          <a:xfrm>
            <a:off x="66675" y="515977"/>
            <a:ext cx="6696075" cy="5867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036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0360" marR="0" rtl="0" algn="just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L’Istituto per lo studio, la prevenzione e la rete oncologica (ISPRO)</a:t>
            </a:r>
            <a:r>
              <a:rPr lang="it-IT" sz="18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 del Servizio sanitario della Toscana interamente deputato al presidio delle patologie oncologiche, rappresenta un </a:t>
            </a:r>
            <a:r>
              <a:rPr b="1" i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unicum</a:t>
            </a:r>
            <a:r>
              <a:rPr b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livello nazionale</a:t>
            </a: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in quanto presidia la tematica e ne garantisce la </a:t>
            </a:r>
            <a:r>
              <a:rPr i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governance</a:t>
            </a: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maniera complessiva, attraverso:</a:t>
            </a:r>
            <a:endParaRPr/>
          </a:p>
          <a:p>
            <a:pPr indent="0" lvl="0" marL="1803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80" lvl="0" marL="34308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promozione, misurazione e studio di azioni di </a:t>
            </a: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prevenzione primaria</a:t>
            </a:r>
            <a:r>
              <a:rPr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(inerente i fattori di rischio che causano le malattie tumorali e studia come ridurre/eliminare questi fattori di rischio attraverso adeguati stili di vita);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3080" lvl="0" marL="34308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prevenzione secondaria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programmi di screening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diagnosi precoce dei tumori, al fine di intervenire tempestivamente sugli stessi)  e </a:t>
            </a: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prevenzione terziaria</a:t>
            </a:r>
            <a:r>
              <a:rPr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(prevenzione delle complicanze e della probabilità di recidive della malattia oncologica);</a:t>
            </a:r>
            <a:endParaRPr/>
          </a:p>
          <a:p>
            <a:pPr indent="-254180" lvl="0" marL="34308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80" lvl="0" marL="34308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l’organizzazione e il coordinamento, in sinergia con le Aziende e gli Enti del servizio sanitario regionale, </a:t>
            </a: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dei percorsi di diagnosi, cura e riabilitazione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garantendo anche il coordinamento della </a:t>
            </a: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Rete oncologica regionale</a:t>
            </a:r>
            <a:r>
              <a:rPr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4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180" lvl="0" marL="34308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80" lvl="0" marL="34308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coordinamento della </a:t>
            </a: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ricerca</a:t>
            </a:r>
            <a:r>
              <a:rPr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e della </a:t>
            </a:r>
            <a:r>
              <a:rPr b="1" lang="it-IT" sz="14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sperimentazione clinica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 ambito oncologico</a:t>
            </a: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036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872" y="1254640"/>
            <a:ext cx="5257128" cy="3508745"/>
          </a:xfrm>
          <a:prstGeom prst="rect">
            <a:avLst/>
          </a:prstGeom>
          <a:noFill/>
          <a:ln>
            <a:noFill/>
          </a:ln>
          <a:effectLst>
            <a:outerShdw blurRad="108000" algn="ctr" dir="5400000" dist="12600">
              <a:srgbClr val="000000"/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20"/>
          <p:cNvGraphicFramePr/>
          <p:nvPr/>
        </p:nvGraphicFramePr>
        <p:xfrm>
          <a:off x="344868" y="1622519"/>
          <a:ext cx="5319955" cy="306875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73" name="Google Shape;273;p20"/>
          <p:cNvSpPr txBox="1"/>
          <p:nvPr/>
        </p:nvSpPr>
        <p:spPr>
          <a:xfrm>
            <a:off x="2073479" y="5318828"/>
            <a:ext cx="80450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Incidenza dei tumori gastrointestinali per genere </a:t>
            </a:r>
            <a:r>
              <a:rPr b="1"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Tassi standardizzati per 100.000 abitanti - Popolazione europea standard 2013 – Province di Firenze e Prato, periodo 2000 - 2018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4" name="Google Shape;274;p20"/>
          <p:cNvGraphicFramePr/>
          <p:nvPr/>
        </p:nvGraphicFramePr>
        <p:xfrm>
          <a:off x="6096000" y="1541722"/>
          <a:ext cx="5769935" cy="3149548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75" name="Google Shape;275;p20"/>
          <p:cNvSpPr txBox="1"/>
          <p:nvPr/>
        </p:nvSpPr>
        <p:spPr>
          <a:xfrm>
            <a:off x="3147238" y="2115869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3147238" y="2966490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277" name="Google Shape;277;p20"/>
          <p:cNvSpPr txBox="1"/>
          <p:nvPr/>
        </p:nvSpPr>
        <p:spPr>
          <a:xfrm>
            <a:off x="9165286" y="2126497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9016422" y="3125972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pic>
        <p:nvPicPr>
          <p:cNvPr id="279" name="Google Shape;27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0"/>
          <p:cNvSpPr txBox="1"/>
          <p:nvPr/>
        </p:nvSpPr>
        <p:spPr>
          <a:xfrm>
            <a:off x="1868557" y="646043"/>
            <a:ext cx="65093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Tumori apparato gastrointestinale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21"/>
          <p:cNvGraphicFramePr/>
          <p:nvPr/>
        </p:nvGraphicFramePr>
        <p:xfrm>
          <a:off x="2073479" y="1265274"/>
          <a:ext cx="7793535" cy="383835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87" name="Google Shape;287;p21"/>
          <p:cNvSpPr txBox="1"/>
          <p:nvPr/>
        </p:nvSpPr>
        <p:spPr>
          <a:xfrm>
            <a:off x="1478052" y="5409360"/>
            <a:ext cx="87717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Incidenza del melanoma per genere - Tassi standardizzati per 100.000 abitanti - Popolazione europea standard 2013 – Province di Firenze e Prato, periodo 2000 - 2018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4678328" y="3125976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4692507" y="2459658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pic>
        <p:nvPicPr>
          <p:cNvPr id="290" name="Google Shape;2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023" y="580935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 txBox="1"/>
          <p:nvPr/>
        </p:nvSpPr>
        <p:spPr>
          <a:xfrm>
            <a:off x="3846443" y="477079"/>
            <a:ext cx="23262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Melanoma</a:t>
            </a:r>
            <a:r>
              <a:rPr lang="it-IT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/>
          <p:nvPr/>
        </p:nvSpPr>
        <p:spPr>
          <a:xfrm>
            <a:off x="720720" y="1369989"/>
            <a:ext cx="10389960" cy="1415734"/>
          </a:xfrm>
          <a:prstGeom prst="rect">
            <a:avLst/>
          </a:prstGeom>
          <a:noFill/>
          <a:ln>
            <a:noFill/>
          </a:ln>
        </p:spPr>
        <p:txBody>
          <a:bodyPr anchorCtr="0" anchor="t" bIns="29875" lIns="60100" spcFirstLastPara="1" rIns="60100" wrap="square" tIns="29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Toscana </a:t>
            </a:r>
            <a:r>
              <a:rPr b="0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triennio 2018-2020 nelle </a:t>
            </a:r>
            <a:r>
              <a:rPr b="1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</a:t>
            </a:r>
            <a:r>
              <a:rPr b="0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tumori sono il secondo gruppo di cause come proporzione di tutti decessi (</a:t>
            </a:r>
            <a:r>
              <a:rPr b="1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23,1%</a:t>
            </a:r>
            <a:r>
              <a:rPr b="0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5.486 decessi medi specifici su 23.769 totali), dopo i decessi per  malattie del sistema circolatorio  </a:t>
            </a:r>
            <a:endParaRPr b="0" sz="17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 uomini i tumori hanno rappresentato il </a:t>
            </a:r>
            <a:r>
              <a:rPr b="1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31,6% di tutti i decessi </a:t>
            </a:r>
            <a:r>
              <a:rPr b="0" lang="it-IT" sz="17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(6.688 decessi medi su un totale di oltre 21.100 decessi totali) e sono il primo gruppo di cause</a:t>
            </a:r>
            <a:endParaRPr b="0" sz="17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2"/>
          <p:cNvSpPr/>
          <p:nvPr/>
        </p:nvSpPr>
        <p:spPr>
          <a:xfrm>
            <a:off x="960840" y="5752800"/>
            <a:ext cx="8754840" cy="6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29875" lIns="60100" spcFirstLastPara="1" rIns="60100" wrap="square" tIns="29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Decessi per tumore: primi tre per proporzione rispetto a tutti i decessi per tumore </a:t>
            </a:r>
            <a:r>
              <a:rPr b="0" lang="it-IT" sz="18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Mortalità Regionale 2018-2020. </a:t>
            </a:r>
            <a:endParaRPr b="0" sz="16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4306" y="6078060"/>
            <a:ext cx="1293708" cy="4398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0" name="Google Shape;300;p22"/>
          <p:cNvGraphicFramePr/>
          <p:nvPr/>
        </p:nvGraphicFramePr>
        <p:xfrm>
          <a:off x="1083304" y="2796765"/>
          <a:ext cx="4572000" cy="27432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01" name="Google Shape;301;p22"/>
          <p:cNvGraphicFramePr/>
          <p:nvPr/>
        </p:nvGraphicFramePr>
        <p:xfrm>
          <a:off x="5995443" y="2777327"/>
          <a:ext cx="4640580" cy="277368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302" name="Google Shape;302;p22"/>
          <p:cNvSpPr txBox="1"/>
          <p:nvPr/>
        </p:nvSpPr>
        <p:spPr>
          <a:xfrm>
            <a:off x="2296766" y="5330199"/>
            <a:ext cx="10725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Femmine</a:t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7333115" y="5332724"/>
            <a:ext cx="8675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Maschi</a:t>
            </a:r>
            <a:endParaRPr/>
          </a:p>
        </p:txBody>
      </p:sp>
      <p:sp>
        <p:nvSpPr>
          <p:cNvPr id="304" name="Google Shape;304;p22"/>
          <p:cNvSpPr txBox="1"/>
          <p:nvPr/>
        </p:nvSpPr>
        <p:spPr>
          <a:xfrm>
            <a:off x="1562986" y="350866"/>
            <a:ext cx="63099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Mortalità per tumore in Toscana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/>
          <p:nvPr/>
        </p:nvSpPr>
        <p:spPr>
          <a:xfrm>
            <a:off x="839788" y="120650"/>
            <a:ext cx="10512425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75" lIns="59975" spcFirstLastPara="1" rIns="59975" wrap="square" tIns="299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3465A4"/>
                </a:solidFill>
                <a:latin typeface="Calibri"/>
                <a:ea typeface="Calibri"/>
                <a:cs typeface="Calibri"/>
                <a:sym typeface="Calibri"/>
              </a:rPr>
              <a:t>Trend temporali di mortalità per le principali sedi di tumori solidi in Toscana </a:t>
            </a:r>
            <a:br>
              <a:rPr b="1" lang="it-IT" sz="2000">
                <a:solidFill>
                  <a:srgbClr val="3465A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400">
              <a:solidFill>
                <a:srgbClr val="34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500063" y="6440488"/>
            <a:ext cx="8501062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465A4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3465A4"/>
                </a:solidFill>
                <a:latin typeface="Calibri"/>
                <a:ea typeface="Calibri"/>
                <a:cs typeface="Calibri"/>
                <a:sym typeface="Calibri"/>
              </a:rPr>
              <a:t>Tassi standardizzati per 100.000 abitanti (standard popolazione europea Eurostat 2013). Medie mobili a 3 termini. Anni 1987-2020 </a:t>
            </a:r>
            <a:endParaRPr sz="1200">
              <a:solidFill>
                <a:srgbClr val="34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3" name="Google Shape;313;p23"/>
          <p:cNvGraphicFramePr/>
          <p:nvPr/>
        </p:nvGraphicFramePr>
        <p:xfrm>
          <a:off x="0" y="1096963"/>
          <a:ext cx="6095999" cy="5117406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14" name="Google Shape;314;p23"/>
          <p:cNvGraphicFramePr/>
          <p:nvPr/>
        </p:nvGraphicFramePr>
        <p:xfrm>
          <a:off x="5989463" y="1174650"/>
          <a:ext cx="6173804" cy="485477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15" name="Google Shape;315;p23"/>
          <p:cNvSpPr/>
          <p:nvPr/>
        </p:nvSpPr>
        <p:spPr>
          <a:xfrm rot="960000">
            <a:off x="2157667" y="2321426"/>
            <a:ext cx="1674128" cy="240170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POLMONE</a:t>
            </a:r>
            <a:endParaRPr/>
          </a:p>
        </p:txBody>
      </p:sp>
      <p:sp>
        <p:nvSpPr>
          <p:cNvPr id="316" name="Google Shape;316;p23"/>
          <p:cNvSpPr/>
          <p:nvPr/>
        </p:nvSpPr>
        <p:spPr>
          <a:xfrm rot="960000">
            <a:off x="792116" y="3557296"/>
            <a:ext cx="1674128" cy="240170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STOMACO</a:t>
            </a:r>
            <a:endParaRPr/>
          </a:p>
        </p:txBody>
      </p:sp>
      <p:sp>
        <p:nvSpPr>
          <p:cNvPr id="317" name="Google Shape;317;p23"/>
          <p:cNvSpPr/>
          <p:nvPr/>
        </p:nvSpPr>
        <p:spPr>
          <a:xfrm rot="660000">
            <a:off x="3729718" y="4027153"/>
            <a:ext cx="1663545" cy="2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INTESTINO</a:t>
            </a:r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812897" y="4331153"/>
            <a:ext cx="1654021" cy="2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FEGATO</a:t>
            </a: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2574169" y="4528832"/>
            <a:ext cx="1654021" cy="2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VESCICA</a:t>
            </a:r>
            <a:endParaRPr/>
          </a:p>
        </p:txBody>
      </p:sp>
      <p:sp>
        <p:nvSpPr>
          <p:cNvPr id="320" name="Google Shape;320;p23"/>
          <p:cNvSpPr/>
          <p:nvPr/>
        </p:nvSpPr>
        <p:spPr>
          <a:xfrm>
            <a:off x="1393978" y="4793210"/>
            <a:ext cx="1654021" cy="2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PANCREAS</a:t>
            </a: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5148338" y="4448012"/>
            <a:ext cx="1654021" cy="2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PROSTATA</a:t>
            </a:r>
            <a:endParaRPr/>
          </a:p>
        </p:txBody>
      </p:sp>
      <p:sp>
        <p:nvSpPr>
          <p:cNvPr id="322" name="Google Shape;322;p23"/>
          <p:cNvSpPr/>
          <p:nvPr/>
        </p:nvSpPr>
        <p:spPr>
          <a:xfrm rot="960000">
            <a:off x="9822645" y="2538550"/>
            <a:ext cx="1694868" cy="243365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MAMMELLA</a:t>
            </a:r>
            <a:endParaRPr/>
          </a:p>
        </p:txBody>
      </p:sp>
      <p:sp>
        <p:nvSpPr>
          <p:cNvPr id="323" name="Google Shape;323;p23"/>
          <p:cNvSpPr/>
          <p:nvPr/>
        </p:nvSpPr>
        <p:spPr>
          <a:xfrm rot="1620000">
            <a:off x="9833552" y="2986483"/>
            <a:ext cx="1721317" cy="251830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INTESTINO</a:t>
            </a:r>
            <a:endParaRPr/>
          </a:p>
        </p:txBody>
      </p:sp>
      <p:sp>
        <p:nvSpPr>
          <p:cNvPr id="324" name="Google Shape;324;p23"/>
          <p:cNvSpPr/>
          <p:nvPr/>
        </p:nvSpPr>
        <p:spPr>
          <a:xfrm rot="-1080000">
            <a:off x="9386409" y="2972641"/>
            <a:ext cx="1684211" cy="305855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POLMONE</a:t>
            </a:r>
            <a:endParaRPr/>
          </a:p>
        </p:txBody>
      </p:sp>
      <p:sp>
        <p:nvSpPr>
          <p:cNvPr id="325" name="Google Shape;325;p23"/>
          <p:cNvSpPr/>
          <p:nvPr/>
        </p:nvSpPr>
        <p:spPr>
          <a:xfrm>
            <a:off x="10797986" y="3795551"/>
            <a:ext cx="1673708" cy="239132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PANCREAS</a:t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9870193" y="4446415"/>
            <a:ext cx="1673708" cy="239132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UTERO</a:t>
            </a:r>
            <a:endParaRPr/>
          </a:p>
        </p:txBody>
      </p:sp>
      <p:sp>
        <p:nvSpPr>
          <p:cNvPr id="327" name="Google Shape;327;p23"/>
          <p:cNvSpPr/>
          <p:nvPr/>
        </p:nvSpPr>
        <p:spPr>
          <a:xfrm>
            <a:off x="9124278" y="4123200"/>
            <a:ext cx="1673708" cy="239132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OVAIO</a:t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6435213" y="3536588"/>
            <a:ext cx="1673708" cy="239132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FEGATO</a:t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 rot="1980000">
            <a:off x="6600237" y="2847826"/>
            <a:ext cx="1732955" cy="2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29975" lIns="59975" spcFirstLastPara="1" rIns="59975" wrap="square" tIns="29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it-IT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STOMACO</a:t>
            </a:r>
            <a:endParaRPr/>
          </a:p>
        </p:txBody>
      </p:sp>
      <p:pic>
        <p:nvPicPr>
          <p:cNvPr id="330" name="Google Shape;33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0079" y="6122094"/>
            <a:ext cx="1293708" cy="43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24"/>
          <p:cNvGraphicFramePr/>
          <p:nvPr/>
        </p:nvGraphicFramePr>
        <p:xfrm>
          <a:off x="567891" y="936487"/>
          <a:ext cx="5011029" cy="4648194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37" name="Google Shape;337;p24"/>
          <p:cNvGraphicFramePr/>
          <p:nvPr/>
        </p:nvGraphicFramePr>
        <p:xfrm>
          <a:off x="6356878" y="1039529"/>
          <a:ext cx="4750675" cy="454515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38" name="Google Shape;338;p24"/>
          <p:cNvSpPr txBox="1"/>
          <p:nvPr/>
        </p:nvSpPr>
        <p:spPr>
          <a:xfrm>
            <a:off x="1801079" y="5519880"/>
            <a:ext cx="85898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Sopravvivenza relativa (corretta per la mortalità generale) a 5 anni dalla diagnosi per sede tumorale e genere – Toscana – Diagnosi anni 2010-2015</a:t>
            </a:r>
            <a:endParaRPr/>
          </a:p>
        </p:txBody>
      </p:sp>
      <p:pic>
        <p:nvPicPr>
          <p:cNvPr id="339" name="Google Shape;33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08715" y="6043100"/>
            <a:ext cx="1293708" cy="4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4"/>
          <p:cNvSpPr txBox="1"/>
          <p:nvPr/>
        </p:nvSpPr>
        <p:spPr>
          <a:xfrm>
            <a:off x="4114800" y="228600"/>
            <a:ext cx="32569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Sopravvivenza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/>
          <p:nvPr/>
        </p:nvSpPr>
        <p:spPr>
          <a:xfrm>
            <a:off x="1104840" y="-253201"/>
            <a:ext cx="9937534" cy="352592"/>
          </a:xfrm>
          <a:prstGeom prst="rect">
            <a:avLst/>
          </a:prstGeom>
          <a:noFill/>
          <a:ln>
            <a:noFill/>
          </a:ln>
        </p:spPr>
        <p:txBody>
          <a:bodyPr anchorCtr="0" anchor="t" bIns="29875" lIns="60100" spcFirstLastPara="1" rIns="60100" wrap="square" tIns="298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Dati di prevalenza dei tumori in Italia 2020</a:t>
            </a:r>
            <a:endParaRPr b="0" sz="3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5"/>
          <p:cNvPicPr preferRelativeResize="0"/>
          <p:nvPr/>
        </p:nvPicPr>
        <p:blipFill rotWithShape="1">
          <a:blip r:embed="rId3">
            <a:alphaModFix/>
          </a:blip>
          <a:srcRect b="9689" l="34594" r="31945" t="39566"/>
          <a:stretch/>
        </p:blipFill>
        <p:spPr>
          <a:xfrm>
            <a:off x="617309" y="1949987"/>
            <a:ext cx="5475023" cy="461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 rotWithShape="1">
          <a:blip r:embed="rId4">
            <a:alphaModFix/>
          </a:blip>
          <a:srcRect b="35520" l="26780" r="19087" t="54877"/>
          <a:stretch/>
        </p:blipFill>
        <p:spPr>
          <a:xfrm>
            <a:off x="2633035" y="1506410"/>
            <a:ext cx="7679880" cy="766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 txBox="1"/>
          <p:nvPr/>
        </p:nvSpPr>
        <p:spPr>
          <a:xfrm>
            <a:off x="6353982" y="4496712"/>
            <a:ext cx="5672401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stima che in Italia il numero di persone che vivono dopo una diagnosi di tumore aumenti di circa il 3% ogni anno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Guzzinati et al. BMC Cancer (2018) 18:169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Toscana si stima che vi siano circa 200.000  soggetti vivi con una diagnosi di tumore</a:t>
            </a:r>
            <a:endParaRPr/>
          </a:p>
        </p:txBody>
      </p:sp>
      <p:pic>
        <p:nvPicPr>
          <p:cNvPr id="350" name="Google Shape;35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98429" y="1586157"/>
            <a:ext cx="976262" cy="137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98429" y="6220623"/>
            <a:ext cx="1293708" cy="43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/>
          <p:nvPr/>
        </p:nvSpPr>
        <p:spPr>
          <a:xfrm>
            <a:off x="127591" y="30119"/>
            <a:ext cx="11546958" cy="6143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b="1"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it-IT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dati del Registro Toscano Tumori confermano le differenze di genere documentate dalla letteratura internazionale, rappresentate dalla presenza di un </a:t>
            </a: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rischio oncologico leggermente più alto negli uomini rispetto alle donne.</a:t>
            </a:r>
            <a:endParaRPr/>
          </a:p>
          <a:p>
            <a:pPr indent="-1714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Questo </a:t>
            </a: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evidente in particolare per alcuni tumori, come quello del polmone</a:t>
            </a:r>
            <a:r>
              <a:rPr b="1"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ancora molto frequente negli uomini, (nonostante negli anni più recenti siano in aumento le diagnosi nelle </a:t>
            </a: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donne)  </a:t>
            </a: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altri tumori fumo correlati quali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il tumore  della laringe</a:t>
            </a:r>
            <a:endParaRPr/>
          </a:p>
          <a:p>
            <a:pPr indent="-1714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entrambi i sessi risultano in aumento le diagnosi del melanoma e del tumore della tiroide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tumori diagnosticati anche nelle età più giovanili, mentre risultano </a:t>
            </a: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diminuzione i tumori del colon-retto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14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❖"/>
            </a:pPr>
            <a:r>
              <a:rPr b="1" lang="it-I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sopravvivenza è in generale migliore nel sesso femminile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tranne per alcune sedi specifiche quali i tumori della vescica e fegato, per le quali la prognosi risulta peggiore nel sesso femminile.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4758" y="6358133"/>
            <a:ext cx="1293708" cy="43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085"/>
            <a:ext cx="4925776" cy="65995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7"/>
          <p:cNvSpPr txBox="1"/>
          <p:nvPr/>
        </p:nvSpPr>
        <p:spPr>
          <a:xfrm>
            <a:off x="6082749" y="2941983"/>
            <a:ext cx="51303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Grazie per l’attenzione 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idx="4294967295" type="title"/>
          </p:nvPr>
        </p:nvSpPr>
        <p:spPr>
          <a:xfrm>
            <a:off x="838200" y="101148"/>
            <a:ext cx="10514013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br>
              <a:rPr lang="it-IT"/>
            </a:br>
            <a:r>
              <a:rPr b="1" lang="it-I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sanitarie dell’Istituto</a:t>
            </a:r>
            <a:endParaRPr sz="3600"/>
          </a:p>
        </p:txBody>
      </p:sp>
      <p:sp>
        <p:nvSpPr>
          <p:cNvPr id="107" name="Google Shape;107;p3"/>
          <p:cNvSpPr/>
          <p:nvPr/>
        </p:nvSpPr>
        <p:spPr>
          <a:xfrm>
            <a:off x="622440" y="1267538"/>
            <a:ext cx="5614560" cy="3537976"/>
          </a:xfrm>
          <a:prstGeom prst="rect">
            <a:avLst/>
          </a:prstGeom>
          <a:noFill/>
          <a:ln>
            <a:noFill/>
          </a:ln>
          <a:effectLst>
            <a:outerShdw blurRad="39960" rotWithShape="0" dir="5400000" dist="20160">
              <a:srgbClr val="000000">
                <a:alpha val="37647"/>
              </a:srgbClr>
            </a:outerShdw>
          </a:effectLst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istituzionale degli screening per l’area di Firenze 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mammografico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cervicale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colo-rettale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Colonscopie, colposcopie,</a:t>
            </a:r>
            <a:endParaRPr/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84239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di Senologia Clinica:    follow-up oncologico;  alto rischio su base genetica; valutazione senologica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di consulenza genetica in accordo con la  DGRT No. 1057 del 2020 e DGRT No. 1370 del 2018  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5973763" y="1712913"/>
            <a:ext cx="60991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7286684" y="1304350"/>
            <a:ext cx="5078413" cy="3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⮚"/>
            </a:pPr>
            <a:r>
              <a:rPr b="1"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melanoma e tumori cutanei: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visita valutazione nei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Dermo-chirurgia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Prevenzione secondaria dell’alto rischio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follow-up oncologico</a:t>
            </a:r>
            <a:endParaRPr/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⮚"/>
            </a:pPr>
            <a:r>
              <a:rPr b="1"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di riabilitazione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valutazione fisiatrica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fisioterapia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logopedia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valutazione dietetica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consulenze specialistiche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attività di gruppo (yoga, scrittura creativa...</a:t>
            </a:r>
            <a:endParaRPr/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⮚"/>
            </a:pPr>
            <a:r>
              <a:rPr b="1" lang="it-IT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Psico-oncologia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339725" y="6002338"/>
            <a:ext cx="11753850" cy="854075"/>
            <a:chOff x="339480" y="6002280"/>
            <a:chExt cx="11754360" cy="854640"/>
          </a:xfrm>
        </p:grpSpPr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9480" y="6002280"/>
              <a:ext cx="2821320" cy="85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61560" y="6091200"/>
              <a:ext cx="1232280" cy="616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3"/>
          <p:cNvSpPr txBox="1"/>
          <p:nvPr/>
        </p:nvSpPr>
        <p:spPr>
          <a:xfrm>
            <a:off x="838200" y="5501741"/>
            <a:ext cx="6168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Laboratorio unico regionale per HPV/PAP TEST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9376" y="5262373"/>
            <a:ext cx="2274512" cy="150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5892" y="5083721"/>
            <a:ext cx="2206449" cy="168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4294967295" type="body"/>
          </p:nvPr>
        </p:nvSpPr>
        <p:spPr>
          <a:xfrm>
            <a:off x="838200" y="1355725"/>
            <a:ext cx="56435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28600" lvl="0" marL="2286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it-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ISPRO ha incorporato le funzioni dell'Istituto Toscano Tumori ITT e ha quindi tra le sue attività quella di </a:t>
            </a:r>
            <a:r>
              <a:rPr b="1" lang="it-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coordinamento operativo della Rete Oncologica Toscana</a:t>
            </a:r>
            <a:r>
              <a:rPr lang="it-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attraverso l'Ente di Coordinamento della Rete Oncologica Regionale. Tale organismo programma e disciplina gli indirizzi in ambito oncologico regionale attraverso il </a:t>
            </a:r>
            <a:r>
              <a:rPr b="1" lang="it-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Documento di indirizzo pluriennale in Oncologia</a:t>
            </a:r>
            <a:r>
              <a:rPr lang="it-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che, in ottemperanza al Piano Sociosanitario Regionale Integrato, deﬁnisce obiettivi operativi e livelli di attuazione in ambito oncologico, tra cui l'individuazione delle aree di maggiore complessità assistenziale, per le quali è necessario assicurare una struttura organizzativa che assicuri la massima coerenza tra risorse disponibili e fabbisogno stimato, anche attraverso la costituzione di reti cliniche per patologia all'interno della complessiva rete regionale.</a:t>
            </a:r>
            <a:endParaRPr sz="1900"/>
          </a:p>
        </p:txBody>
      </p:sp>
      <p:sp>
        <p:nvSpPr>
          <p:cNvPr id="121" name="Google Shape;121;p4"/>
          <p:cNvSpPr/>
          <p:nvPr/>
        </p:nvSpPr>
        <p:spPr>
          <a:xfrm>
            <a:off x="838200" y="669925"/>
            <a:ext cx="4092575" cy="455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Oncologica Toscana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2638" y="1722438"/>
            <a:ext cx="4586287" cy="3617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4"/>
          <p:cNvGrpSpPr/>
          <p:nvPr/>
        </p:nvGrpSpPr>
        <p:grpSpPr>
          <a:xfrm>
            <a:off x="66675" y="5989638"/>
            <a:ext cx="11753850" cy="854075"/>
            <a:chOff x="66240" y="5988960"/>
            <a:chExt cx="11754360" cy="854640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240" y="5988960"/>
              <a:ext cx="2821320" cy="85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88320" y="6077880"/>
              <a:ext cx="1232280" cy="616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615950" y="6078538"/>
            <a:ext cx="11193463" cy="779462"/>
            <a:chOff x="616688" y="6210696"/>
            <a:chExt cx="11192752" cy="780144"/>
          </a:xfrm>
        </p:grpSpPr>
        <p:pic>
          <p:nvPicPr>
            <p:cNvPr id="131" name="Google Shape;13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6688" y="6484814"/>
              <a:ext cx="2270872" cy="506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7160" y="6210696"/>
              <a:ext cx="1232280" cy="619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5"/>
          <p:cNvSpPr/>
          <p:nvPr/>
        </p:nvSpPr>
        <p:spPr>
          <a:xfrm>
            <a:off x="369888" y="142875"/>
            <a:ext cx="7310437" cy="624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Registri regionali (Tumori, Mortalità, COR)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799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ISPRO ha la gestione del </a:t>
            </a:r>
            <a:r>
              <a:rPr b="1" lang="it-IT" sz="14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registro toscano tumori</a:t>
            </a: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del </a:t>
            </a:r>
            <a:r>
              <a:rPr b="1" lang="it-IT" sz="14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registro di mortalità regionale </a:t>
            </a: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dei </a:t>
            </a:r>
            <a:r>
              <a:rPr b="1" lang="it-IT" sz="14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registri regionali dei tumori professionali</a:t>
            </a: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tale centralizzazione realizza uno straordinario basamento informativo in ambito epidemiologico e per la programmazione sanitaria.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Registro Toscano Tumori: </a:t>
            </a:r>
            <a:r>
              <a:rPr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rileva fin dal 2013 l’incidenza dei tumori nei residenti in Toscana; dopo l’esperienza iniziata già negli anni ’80 di registrazione oncologica in due province toscane, rappresenta oggi uno dei pochi registri ad estensione regionale accreditati in Italia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Registro di  Mortalità Regionale Toscano:</a:t>
            </a:r>
            <a:r>
              <a:rPr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dal 1987 raccoglie le cause di morte di tutti i deceduti in Toscana (attualmente circa 45000-48000 decessi ogni anno).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dei tumori professionali:</a:t>
            </a:r>
            <a:r>
              <a:rPr b="1" i="1"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 l'obiettivo di rilevare l'occorrenza dei tumori di origine professionale nella popolazione  toscana. Trattandosi di patologie a possibile etiologia professionale, che viene peraltro valutata  di concerto con i servizi PISLL delle ASL toscane, è previsto per i singoli casi un iter medico-assicurativo e medico-legale.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COR regionale toscano consta di 3 registri: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80" lvl="0" marL="34308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toscano dei mesoteliomi (</a:t>
            </a:r>
            <a:r>
              <a:rPr i="1"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ReNAM</a:t>
            </a: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attivo dal 1988 ha raccolto 2371 casi al dicembre del 2021;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80" lvl="0" marL="34308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toscano dei tumori naso-sinusali (</a:t>
            </a:r>
            <a:r>
              <a:rPr i="1"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ReNaTuNS</a:t>
            </a: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Raccoglie i casi dal 2005 al dicembre 2021 ha raccolto 413 casi;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80" lvl="0" marL="34308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toscano dei tumori a bassa frazione etiologica (</a:t>
            </a:r>
            <a:r>
              <a:rPr i="1"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RenaLOCCAM</a:t>
            </a: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OCCupational CAncer Monitoring) ha prodotto risultati per il periodo 2005-2015 conducendo analisi di tipo caso controllo su circa 68.000 casi e 273.000 controlli residenti in Toscana.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9440" y="1136520"/>
            <a:ext cx="3960000" cy="1979280"/>
          </a:xfrm>
          <a:prstGeom prst="rect">
            <a:avLst/>
          </a:prstGeom>
          <a:noFill/>
          <a:ln>
            <a:noFill/>
          </a:ln>
          <a:effectLst>
            <a:outerShdw blurRad="108000" algn="ctr" dir="5400000" dist="12600">
              <a:srgbClr val="000000"/>
            </a:outerShdw>
          </a:effectLst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2680" y="3705840"/>
            <a:ext cx="3967920" cy="1782360"/>
          </a:xfrm>
          <a:prstGeom prst="rect">
            <a:avLst/>
          </a:prstGeom>
          <a:noFill/>
          <a:ln>
            <a:noFill/>
          </a:ln>
          <a:effectLst>
            <a:outerShdw blurRad="108000" algn="ctr" dir="5400000" dist="12600">
              <a:srgbClr val="000000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6"/>
          <p:cNvGrpSpPr/>
          <p:nvPr/>
        </p:nvGrpSpPr>
        <p:grpSpPr>
          <a:xfrm>
            <a:off x="66675" y="6042025"/>
            <a:ext cx="11753850" cy="854075"/>
            <a:chOff x="66240" y="5988960"/>
            <a:chExt cx="11754360" cy="854640"/>
          </a:xfrm>
        </p:grpSpPr>
        <p:pic>
          <p:nvPicPr>
            <p:cNvPr id="141" name="Google Shape;14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240" y="5988960"/>
              <a:ext cx="2821320" cy="85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88320" y="6077880"/>
              <a:ext cx="1232280" cy="616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6"/>
          <p:cNvSpPr/>
          <p:nvPr/>
        </p:nvSpPr>
        <p:spPr>
          <a:xfrm>
            <a:off x="396875" y="555625"/>
            <a:ext cx="9810750" cy="707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EPIC: </a:t>
            </a:r>
            <a:r>
              <a:rPr b="1" i="1" lang="it-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“European Prospective Investigation into Cancer and nutrition”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0360" marR="0" rtl="0" algn="just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Uno degli Studi Epidemiologici più importanti a livello internazionale.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080" y="1587960"/>
            <a:ext cx="5722334" cy="4401000"/>
          </a:xfrm>
          <a:prstGeom prst="rect">
            <a:avLst/>
          </a:prstGeom>
          <a:noFill/>
          <a:ln>
            <a:noFill/>
          </a:ln>
          <a:effectLst>
            <a:outerShdw blurRad="108000" algn="ctr" dir="5400000" dist="12600">
              <a:srgbClr val="000000"/>
            </a:outerShdw>
          </a:effectLst>
        </p:spPr>
      </p:pic>
      <p:sp>
        <p:nvSpPr>
          <p:cNvPr id="145" name="Google Shape;145;p6"/>
          <p:cNvSpPr/>
          <p:nvPr/>
        </p:nvSpPr>
        <p:spPr>
          <a:xfrm>
            <a:off x="6809705" y="682852"/>
            <a:ext cx="5424487" cy="1564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 di intervento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799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ISPRO è uno degli Istituti che in Italia conduce </a:t>
            </a:r>
            <a:r>
              <a:rPr lang="it-IT" sz="12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 di intervento </a:t>
            </a:r>
            <a:r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valutare l’effetto di modifiche dello stile di vita sul rischio per tumore e altre patologie croniche.</a:t>
            </a:r>
            <a:r>
              <a:rPr b="1" i="1"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0767" y="1826477"/>
            <a:ext cx="4105947" cy="445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7"/>
          <p:cNvGrpSpPr/>
          <p:nvPr/>
        </p:nvGrpSpPr>
        <p:grpSpPr>
          <a:xfrm>
            <a:off x="279400" y="6002338"/>
            <a:ext cx="11755438" cy="854075"/>
            <a:chOff x="280080" y="6002280"/>
            <a:chExt cx="11754360" cy="854640"/>
          </a:xfrm>
        </p:grpSpPr>
        <p:pic>
          <p:nvPicPr>
            <p:cNvPr id="152" name="Google Shape;15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0080" y="6002280"/>
              <a:ext cx="2821320" cy="85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02160" y="6091200"/>
              <a:ext cx="1232280" cy="616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7"/>
          <p:cNvSpPr/>
          <p:nvPr/>
        </p:nvSpPr>
        <p:spPr>
          <a:xfrm>
            <a:off x="279400" y="447675"/>
            <a:ext cx="5087938" cy="4618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Screening del polmone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480" lvl="0" marL="114480" marR="0" rtl="0" algn="just">
              <a:spcBef>
                <a:spcPts val="799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ISPRO ha condotto in Toscana uno dei primi </a:t>
            </a:r>
            <a:r>
              <a:rPr i="1"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trial</a:t>
            </a: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valutazione di efficacia della TC a bassa dose come test di screening polmonare (Studio ITALUNG).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480" lvl="0" marL="11448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480" lvl="0" marL="11448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Attualmente coordina, su mandato del Ministero della Salute,  centri toscani e italiani in uno studio per valutare percorsi, selezione dei soggetti e protocolli diagnostici per l’implementazione di questo programma.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480" lvl="0" marL="11448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In questo progetto è prevista anche l’offerta  in collaborazione con i centri antifumo territoriali, di un programma di cessazione del fumo di tabacco, principale fattore di rischio per questo tumore.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480" lvl="0" marL="11448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5240" y="3072600"/>
            <a:ext cx="2593440" cy="3705480"/>
          </a:xfrm>
          <a:prstGeom prst="rect">
            <a:avLst/>
          </a:prstGeom>
          <a:noFill/>
          <a:ln>
            <a:noFill/>
          </a:ln>
          <a:effectLst>
            <a:outerShdw blurRad="108000" algn="ctr" dir="5400000" dist="12600">
              <a:srgbClr val="000000"/>
            </a:outerShdw>
          </a:effectLst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5888" y="161925"/>
            <a:ext cx="4838700" cy="27670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6600" y="3071813"/>
            <a:ext cx="1735138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085"/>
            <a:ext cx="4925776" cy="65995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5883515" y="2448268"/>
            <a:ext cx="55019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tumori in Toscana: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una prospettiva di genere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4968681" y="4522304"/>
            <a:ext cx="717401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Giovanna Masala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Istituto per lo studio, la prevenzione e la rete oncologica</a:t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7323" y="671853"/>
            <a:ext cx="1789156" cy="6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4821" y="633678"/>
            <a:ext cx="1487249" cy="59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683318" y="1337967"/>
            <a:ext cx="10955404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Numerosi dati in letteratura suggeriscono l’esistenza di una differenza di genere nella patologia oncologica: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maggiore suscettibilità all’insorgenza di neoplasie nel sesso maschile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sopravvivenza dei pazienti con diagnosi di tumore, migliore nel sesso femminile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anno in Toscana vengono diagnosticati circa 27mila nuovi tumori (esclusi i tumori cutanei diversi dal melanoma)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varia  il peso delle singole patologie tumorali in funzione del genere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2024-01-14T21:52:03Z</dcterms:created>
  <dc:creator>Giovanna Masala</dc:creator>
</cp:coreProperties>
</file>