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92P9yZpIjxD12bSheY5xK0oz2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40613fd4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140613fd4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6223bc9e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16223bc9e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40613fd4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140613fd4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6223bc9e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6223bc9e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40613fd4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140613fd4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6223bc9e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6223bc9e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40613fd4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140613fd4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6223bc9e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6223bc9e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40613fd4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140613fd4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6223bc9e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6223bc9e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40613fd4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140613fd4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050">
                <a:solidFill>
                  <a:srgbClr val="4D5156"/>
                </a:solidFill>
                <a:highlight>
                  <a:srgbClr val="FFFFFF"/>
                </a:highlight>
              </a:rPr>
              <a:t>Google Public Data Explorer è servizio di statistica di Google che aggrega ed elabora in grafici interattivi i dati e le serie storiche di svariate istituzione internazionali, tra cui la Banca Mondiale, l'Eurostat, l'OCSE, gli uffici statistici nazionali, i dipartimenti governativi statunitensi e altri ancora.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16223bc9e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16223bc9e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40613fd45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140613fd45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 b="1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40613fd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140613fd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6223bc9e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6223bc9e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40613fd4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140613fd4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6223bc9e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6223bc9e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40613fd4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140613fd4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6223bc9e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6223bc9e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dde22130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dde22130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title"/>
          </p:nvPr>
        </p:nvSpPr>
        <p:spPr>
          <a:xfrm>
            <a:off x="1548550" y="445025"/>
            <a:ext cx="728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1402100" y="1691325"/>
            <a:ext cx="74301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2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www.istat.it/it/archivio/27512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benessere-e-sostenibilit%C3%A0" TargetMode="External"/><Relationship Id="rId7" Type="http://schemas.openxmlformats.org/officeDocument/2006/relationships/hyperlink" Target="https://unstats.un.org/sdgs/report/2022/The-Sustainable-Development-Goals-Report-202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c.europa.eu/eurostat/documents/15234730/15242025/KS-09-22-019-EN-N.pdf" TargetMode="External"/><Relationship Id="rId5" Type="http://schemas.openxmlformats.org/officeDocument/2006/relationships/hyperlink" Target="https://www.istat.it/storage/rapporti-tematici/sdgs/2022/Rapporto-SDGs-2022.pdf" TargetMode="External"/><Relationship Id="rId4" Type="http://schemas.openxmlformats.org/officeDocument/2006/relationships/hyperlink" Target="https://doi.org/10.2426/aibstudi-1324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unstats.un.org/sdgs/report/2022/" TargetMode="External"/><Relationship Id="rId4" Type="http://schemas.openxmlformats.org/officeDocument/2006/relationships/hyperlink" Target="https://ec.europa.eu/eurostat/web/sd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lpf.un.org/countries/italy/voluntary-national-review-202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cumenti.camera.it/Leg18/Dossier/Pdf/UE0017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hlpf.un.org/countries/italy/voluntary-national-review-202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lpf.un.org/countries/italy/voluntary-national-review-202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cumenti.camera.it/Leg18/Dossier/Pdf/UE0017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i.gov.i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atasetsearch.research.google.com/" TargetMode="External"/><Relationship Id="rId4" Type="http://schemas.openxmlformats.org/officeDocument/2006/relationships/hyperlink" Target="https://www.google.com/publicdata/director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i.gov.i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atasetsearch.research.google.com/" TargetMode="External"/><Relationship Id="rId4" Type="http://schemas.openxmlformats.org/officeDocument/2006/relationships/hyperlink" Target="https://www.google.com/publicdata/director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www.google.com/publicdata/director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i.gov.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atasetsearch.research.google.com/" TargetMode="External"/><Relationship Id="rId4" Type="http://schemas.openxmlformats.org/officeDocument/2006/relationships/hyperlink" Target="https://www.google.com/publicdata/director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s://datasetsearch.research.googl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benessere-e-sostenibilit%C3%A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c.europa.eu/eurostat/documents/15234730/15242025/KS-09-22-019-EN-N.pdf" TargetMode="External"/><Relationship Id="rId5" Type="http://schemas.openxmlformats.org/officeDocument/2006/relationships/hyperlink" Target="https://www.istat.it/storage/rapporti-tematici/sdgs/2022/Rapporto-SDGs-2022.pdf" TargetMode="External"/><Relationship Id="rId4" Type="http://schemas.openxmlformats.org/officeDocument/2006/relationships/hyperlink" Target="https://doi.org/10.2426/aibstudi-1324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benessere-e-sostenibilit%C3%A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c.europa.eu/eurostat/documents/15234730/15242025/KS-09-22-019-EN-N.pdf" TargetMode="External"/><Relationship Id="rId5" Type="http://schemas.openxmlformats.org/officeDocument/2006/relationships/hyperlink" Target="https://www.istat.it/storage/rapporti-tematici/sdgs/2022/Rapporto-SDGs-2022.pdf" TargetMode="External"/><Relationship Id="rId4" Type="http://schemas.openxmlformats.org/officeDocument/2006/relationships/hyperlink" Target="https://doi.org/10.2426/aibstudi-132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benessere-e-sostenibilit%C3%A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c.europa.eu/eurostat/documents/15234730/15242025/KS-09-22-019-EN-N.pdf" TargetMode="External"/><Relationship Id="rId5" Type="http://schemas.openxmlformats.org/officeDocument/2006/relationships/hyperlink" Target="https://www.istat.it/storage/rapporti-tematici/sdgs/2022/Rapporto-SDGs-2022.pdf" TargetMode="External"/><Relationship Id="rId4" Type="http://schemas.openxmlformats.org/officeDocument/2006/relationships/hyperlink" Target="https://doi.org/10.2426/aibstudi-132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403650" y="3752850"/>
            <a:ext cx="82278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79" b="1">
              <a:solidFill>
                <a:schemeClr val="accent5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879" b="1">
                <a:solidFill>
                  <a:schemeClr val="accent5"/>
                </a:solidFill>
              </a:rPr>
              <a:t>Biblioteche e sostenibilità (dfp e sostenibilità)</a:t>
            </a:r>
            <a:endParaRPr sz="1879" b="1">
              <a:solidFill>
                <a:schemeClr val="accent5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080" i="1">
                <a:solidFill>
                  <a:schemeClr val="accent5"/>
                </a:solidFill>
              </a:rPr>
              <a:t>Giovanni Bergamin</a:t>
            </a:r>
            <a:endParaRPr sz="1080" i="1">
              <a:solidFill>
                <a:schemeClr val="accent5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l="19497" t="47516" b="2032"/>
          <a:stretch/>
        </p:blipFill>
        <p:spPr>
          <a:xfrm>
            <a:off x="4212075" y="278450"/>
            <a:ext cx="3949749" cy="34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53388"/>
          <a:stretch/>
        </p:blipFill>
        <p:spPr>
          <a:xfrm>
            <a:off x="873288" y="0"/>
            <a:ext cx="5127650" cy="328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140613fd45_0_169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140613fd45_0_169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140613fd45_0_169"/>
          <p:cNvSpPr txBox="1">
            <a:spLocks noGrp="1"/>
          </p:cNvSpPr>
          <p:nvPr>
            <p:ph type="title"/>
          </p:nvPr>
        </p:nvSpPr>
        <p:spPr>
          <a:xfrm>
            <a:off x="1437175" y="110900"/>
            <a:ext cx="728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u="sng">
                <a:hlinkClick r:id="rId4"/>
              </a:rPr>
              <a:t>https://www.istat.it/it/archivio/275128</a:t>
            </a:r>
            <a:r>
              <a:rPr lang="it"/>
              <a:t> (PNRR e sostenibilità)</a:t>
            </a:r>
            <a:endParaRPr/>
          </a:p>
        </p:txBody>
      </p:sp>
      <p:pic>
        <p:nvPicPr>
          <p:cNvPr id="126" name="Google Shape;126;g2140613fd45_0_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350" y="873850"/>
            <a:ext cx="7010775" cy="42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6223bc9ee_0_37"/>
          <p:cNvSpPr txBox="1">
            <a:spLocks noGrp="1"/>
          </p:cNvSpPr>
          <p:nvPr>
            <p:ph type="body" idx="4294967295"/>
          </p:nvPr>
        </p:nvSpPr>
        <p:spPr>
          <a:xfrm>
            <a:off x="113400" y="319950"/>
            <a:ext cx="8970900" cy="4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/>
              <a:t>I</a:t>
            </a:r>
            <a:r>
              <a:rPr lang="it" sz="1662" b="1"/>
              <a:t>STAT</a:t>
            </a:r>
            <a:r>
              <a:rPr lang="it" sz="1662"/>
              <a:t>. </a:t>
            </a:r>
            <a:r>
              <a:rPr lang="it" sz="1662" i="1"/>
              <a:t>Benessere e sostenibilità</a:t>
            </a:r>
            <a:r>
              <a:rPr lang="it" sz="1662"/>
              <a:t>, 12 ott. 2022, </a:t>
            </a:r>
            <a:r>
              <a:rPr lang="it" sz="1662" u="sng">
                <a:solidFill>
                  <a:schemeClr val="hlink"/>
                </a:solidFill>
                <a:hlinkClick r:id="rId3"/>
              </a:rPr>
              <a:t>https://www.istat.it/it/benessere-e-sostenibilità</a:t>
            </a:r>
            <a:endParaRPr sz="16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62" b="1"/>
              <a:t>Chiara Faggiolani</a:t>
            </a:r>
            <a:r>
              <a:rPr lang="it" sz="1662"/>
              <a:t>, </a:t>
            </a:r>
            <a:r>
              <a:rPr lang="it" sz="1662" i="1"/>
              <a:t>Un indicatore dedicato alle biblioteche nel Rapporto BES dell’Istat: una grande conquista per il nostro settore, «AIB studi», 61(2021), n. 1, </a:t>
            </a:r>
            <a:r>
              <a:rPr lang="it" sz="1662" i="1" u="sng">
                <a:solidFill>
                  <a:schemeClr val="hlink"/>
                </a:solidFill>
                <a:hlinkClick r:id="rId4"/>
              </a:rPr>
              <a:t>https://doi.org/10.2426/aibstudi-13248</a:t>
            </a:r>
            <a:endParaRPr sz="16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62" b="1"/>
              <a:t>ISTAT</a:t>
            </a:r>
            <a:r>
              <a:rPr lang="it" sz="1662"/>
              <a:t>. </a:t>
            </a:r>
            <a:r>
              <a:rPr lang="it" sz="1662" i="1"/>
              <a:t>Rapporto SDGs 2022:informazioni statistiche per l’Agenda 2030 in Italia</a:t>
            </a:r>
            <a:r>
              <a:rPr lang="it" sz="1662"/>
              <a:t>, 2022, </a:t>
            </a:r>
            <a:r>
              <a:rPr lang="it" sz="1662" u="sng">
                <a:solidFill>
                  <a:schemeClr val="hlink"/>
                </a:solidFill>
                <a:hlinkClick r:id="rId5"/>
              </a:rPr>
              <a:t>https://www.istat.it/storage/rapporti-tematici/sdgs/2022/Rapporto-SDGs-2022.pdf</a:t>
            </a:r>
            <a:endParaRPr sz="16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62" b="1"/>
              <a:t>EUROSTAT</a:t>
            </a:r>
            <a:r>
              <a:rPr lang="it" sz="1662"/>
              <a:t>. </a:t>
            </a:r>
            <a:r>
              <a:rPr lang="it" sz="1662" i="1"/>
              <a:t>Sustainable development in the European Union</a:t>
            </a:r>
            <a:r>
              <a:rPr lang="it" sz="1662"/>
              <a:t>, 2022, </a:t>
            </a:r>
            <a:r>
              <a:rPr lang="it" sz="1662" u="sng">
                <a:solidFill>
                  <a:schemeClr val="hlink"/>
                </a:solidFill>
                <a:hlinkClick r:id="rId6"/>
              </a:rPr>
              <a:t>https://ec.europa.eu/eurostat/documents/15234730/15242025/KS-09-22-019-EN-N.pdf</a:t>
            </a:r>
            <a:endParaRPr sz="16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62" b="1"/>
              <a:t>Nazioni Unite</a:t>
            </a:r>
            <a:r>
              <a:rPr lang="it" sz="1662"/>
              <a:t>. </a:t>
            </a:r>
            <a:r>
              <a:rPr lang="it" sz="1662" i="1"/>
              <a:t>The Sustainable Development Goals Report</a:t>
            </a:r>
            <a:r>
              <a:rPr lang="it" sz="1662"/>
              <a:t>, 2022,</a:t>
            </a:r>
            <a:endParaRPr sz="16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62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https://unstats.un.org/sdgs/report/2022/The-Sustainable-Development-Goals-Report-2022.pdf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g216223bc9ee_0_37"/>
          <p:cNvCxnSpPr/>
          <p:nvPr/>
        </p:nvCxnSpPr>
        <p:spPr>
          <a:xfrm rot="10800000" flipH="1">
            <a:off x="174150" y="4663575"/>
            <a:ext cx="1245600" cy="243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g216223bc9ee_0_37"/>
          <p:cNvCxnSpPr/>
          <p:nvPr/>
        </p:nvCxnSpPr>
        <p:spPr>
          <a:xfrm>
            <a:off x="1247400" y="2112075"/>
            <a:ext cx="1063200" cy="8706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140613fd45_0_106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140613fd45_0_106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140613fd45_0_106"/>
          <p:cNvSpPr txBox="1">
            <a:spLocks noGrp="1"/>
          </p:cNvSpPr>
          <p:nvPr>
            <p:ph type="title"/>
          </p:nvPr>
        </p:nvSpPr>
        <p:spPr>
          <a:xfrm>
            <a:off x="1548550" y="56700"/>
            <a:ext cx="72837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29449"/>
              <a:buNone/>
            </a:pPr>
            <a:r>
              <a:rPr lang="it" sz="2163" u="sng">
                <a:hlinkClick r:id="rId4"/>
              </a:rPr>
              <a:t>https://ec.europa.eu/eurostat/web/sdi</a:t>
            </a:r>
            <a:endParaRPr sz="2163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855"/>
              <a:buNone/>
            </a:pPr>
            <a:r>
              <a:rPr lang="it" sz="2163" u="sng">
                <a:hlinkClick r:id="rId5"/>
              </a:rPr>
              <a:t>https://unstats.un.org/sdgs/report/2022/</a:t>
            </a:r>
            <a:r>
              <a:rPr lang="it" sz="2163">
                <a:solidFill>
                  <a:schemeClr val="dk2"/>
                </a:solidFill>
              </a:rPr>
              <a:t>	</a:t>
            </a:r>
            <a:endParaRPr sz="2163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0855"/>
              <a:buNone/>
            </a:pPr>
            <a:endParaRPr sz="2163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0855"/>
              <a:buNone/>
            </a:pPr>
            <a:endParaRPr sz="2163">
              <a:solidFill>
                <a:schemeClr val="dk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0855"/>
              <a:buFont typeface="Arial"/>
              <a:buNone/>
            </a:pPr>
            <a:endParaRPr sz="2163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ct val="133333"/>
              <a:buNone/>
            </a:pPr>
            <a:endParaRPr/>
          </a:p>
        </p:txBody>
      </p:sp>
      <p:pic>
        <p:nvPicPr>
          <p:cNvPr id="141" name="Google Shape;141;g2140613fd45_0_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6676" y="1327125"/>
            <a:ext cx="2905725" cy="36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140613fd45_0_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150" y="1299663"/>
            <a:ext cx="2670050" cy="371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6223bc9ee_0_41"/>
          <p:cNvSpPr txBox="1">
            <a:spLocks noGrp="1"/>
          </p:cNvSpPr>
          <p:nvPr>
            <p:ph type="body" idx="4294967295"/>
          </p:nvPr>
        </p:nvSpPr>
        <p:spPr>
          <a:xfrm>
            <a:off x="113400" y="319950"/>
            <a:ext cx="8970900" cy="4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Italy Voluntary National Review 2022: Italy VNR 2022 /</a:t>
            </a:r>
            <a:r>
              <a:rPr lang="it" sz="1762"/>
              <a:t> United Nations. High-Level Political Forum on Sustainable Development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u="sng">
                <a:solidFill>
                  <a:schemeClr val="hlink"/>
                </a:solidFill>
                <a:hlinkClick r:id="rId3"/>
              </a:rPr>
              <a:t>https://hlpf.un.org/countries/italy/voluntary-national-review-2022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Camera dei deputati</a:t>
            </a:r>
            <a:r>
              <a:rPr lang="it" sz="1762"/>
              <a:t>. </a:t>
            </a:r>
            <a:r>
              <a:rPr lang="it" sz="1762" i="1"/>
              <a:t>L’agenda globale per lo sviluppo sostenibile</a:t>
            </a:r>
            <a:r>
              <a:rPr lang="it" sz="1762"/>
              <a:t>, 6. ed, 2022 </a:t>
            </a:r>
            <a:r>
              <a:rPr lang="it" sz="1762" u="sng">
                <a:solidFill>
                  <a:schemeClr val="hlink"/>
                </a:solidFill>
                <a:hlinkClick r:id="rId4"/>
              </a:rPr>
              <a:t>https://documenti.camera.it/Leg18/Dossier/Pdf/UE0017.Pdf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" name="Google Shape;148;g216223bc9ee_0_41"/>
          <p:cNvCxnSpPr/>
          <p:nvPr/>
        </p:nvCxnSpPr>
        <p:spPr>
          <a:xfrm rot="10800000" flipH="1">
            <a:off x="1814400" y="2395575"/>
            <a:ext cx="931500" cy="891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140613fd45_0_99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140613fd45_0_99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140613fd45_0_99"/>
          <p:cNvSpPr txBox="1">
            <a:spLocks noGrp="1"/>
          </p:cNvSpPr>
          <p:nvPr>
            <p:ph type="title"/>
          </p:nvPr>
        </p:nvSpPr>
        <p:spPr>
          <a:xfrm>
            <a:off x="1548550" y="445025"/>
            <a:ext cx="7283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lang="it"/>
              <a:t>Voluntary National Review (VNR)  </a:t>
            </a:r>
            <a:r>
              <a:rPr lang="it" sz="2163" u="sng">
                <a:hlinkClick r:id="rId4"/>
              </a:rPr>
              <a:t>https://hlpf.un.org/countries/italy/voluntary-national-review-2022</a:t>
            </a:r>
            <a:endParaRPr/>
          </a:p>
        </p:txBody>
      </p:sp>
      <p:sp>
        <p:nvSpPr>
          <p:cNvPr id="156" name="Google Shape;156;g2140613fd45_0_99"/>
          <p:cNvSpPr txBox="1">
            <a:spLocks noGrp="1"/>
          </p:cNvSpPr>
          <p:nvPr>
            <p:ph type="body" idx="1"/>
          </p:nvPr>
        </p:nvSpPr>
        <p:spPr>
          <a:xfrm>
            <a:off x="1402100" y="1691325"/>
            <a:ext cx="74301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163"/>
          </a:p>
        </p:txBody>
      </p:sp>
      <p:pic>
        <p:nvPicPr>
          <p:cNvPr id="157" name="Google Shape;157;g2140613fd45_0_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2100" y="1353498"/>
            <a:ext cx="6834000" cy="379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6223bc9ee_0_45"/>
          <p:cNvSpPr txBox="1">
            <a:spLocks noGrp="1"/>
          </p:cNvSpPr>
          <p:nvPr>
            <p:ph type="body" idx="4294967295"/>
          </p:nvPr>
        </p:nvSpPr>
        <p:spPr>
          <a:xfrm>
            <a:off x="113400" y="319950"/>
            <a:ext cx="8970900" cy="4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Italy Voluntary National Review 2022: Italy VNR 2022 /</a:t>
            </a:r>
            <a:r>
              <a:rPr lang="it" sz="1762"/>
              <a:t> United Nations. High-Level Political Forum on Sustainable Development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u="sng">
                <a:solidFill>
                  <a:schemeClr val="hlink"/>
                </a:solidFill>
                <a:hlinkClick r:id="rId3"/>
              </a:rPr>
              <a:t>https://hlpf.un.org/countries/italy/voluntary-national-review-2022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Camera dei deputati</a:t>
            </a:r>
            <a:r>
              <a:rPr lang="it" sz="1762"/>
              <a:t>. </a:t>
            </a:r>
            <a:r>
              <a:rPr lang="it" sz="1762" i="1"/>
              <a:t>L’agenda globale per lo sviluppo sostenibile</a:t>
            </a:r>
            <a:r>
              <a:rPr lang="it" sz="1762"/>
              <a:t>, 6. ed, 2022 </a:t>
            </a:r>
            <a:r>
              <a:rPr lang="it" sz="1762" u="sng">
                <a:solidFill>
                  <a:schemeClr val="hlink"/>
                </a:solidFill>
                <a:hlinkClick r:id="rId4"/>
              </a:rPr>
              <a:t>https://documenti.camera.it/Leg18/Dossier/Pdf/UE0017.Pdf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g216223bc9ee_0_45"/>
          <p:cNvCxnSpPr/>
          <p:nvPr/>
        </p:nvCxnSpPr>
        <p:spPr>
          <a:xfrm rot="10800000" flipH="1">
            <a:off x="1318275" y="4015575"/>
            <a:ext cx="931500" cy="891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140613fd45_0_81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140613fd45_0_81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2140613fd45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9321" y="0"/>
            <a:ext cx="35516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140613fd45_0_81"/>
          <p:cNvSpPr txBox="1">
            <a:spLocks noGrp="1"/>
          </p:cNvSpPr>
          <p:nvPr>
            <p:ph type="body" idx="1"/>
          </p:nvPr>
        </p:nvSpPr>
        <p:spPr>
          <a:xfrm>
            <a:off x="200350" y="1579950"/>
            <a:ext cx="49248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5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3"/>
              <a:buChar char="●"/>
            </a:pPr>
            <a:r>
              <a:rPr lang="it" sz="2163" b="1"/>
              <a:t>https://documenti.camera.it/Leg18/Dossier/Pdf/UE0017.Pdf</a:t>
            </a:r>
            <a:endParaRPr sz="2163" b="1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63" b="1"/>
          </a:p>
          <a:p>
            <a:pPr marL="457200" lvl="0" indent="-365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63"/>
              <a:buChar char="●"/>
            </a:pPr>
            <a:r>
              <a:rPr lang="it" sz="2163" b="1"/>
              <a:t>https://temi.camera.it/leg19/agenda.html</a:t>
            </a:r>
            <a:endParaRPr sz="2163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6223bc9ee_0_49"/>
          <p:cNvSpPr txBox="1">
            <a:spLocks noGrp="1"/>
          </p:cNvSpPr>
          <p:nvPr>
            <p:ph type="body" idx="4294967295"/>
          </p:nvPr>
        </p:nvSpPr>
        <p:spPr>
          <a:xfrm>
            <a:off x="113400" y="319950"/>
            <a:ext cx="8970900" cy="4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Dati.gov.it: dati aperti della pubblica amministrazione / </a:t>
            </a:r>
            <a:r>
              <a:rPr lang="it" sz="1762"/>
              <a:t>AGID, [6 mar. 2023],  </a:t>
            </a:r>
            <a:r>
              <a:rPr lang="it" sz="1762" u="sng">
                <a:solidFill>
                  <a:schemeClr val="hlink"/>
                </a:solidFill>
                <a:hlinkClick r:id="rId3"/>
              </a:rPr>
              <a:t>https://www.dati.gov.it/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Google Public data explorer</a:t>
            </a:r>
            <a:r>
              <a:rPr lang="it" sz="1762"/>
              <a:t>, [6 mar. 2023], </a:t>
            </a:r>
            <a:r>
              <a:rPr lang="it" sz="1762" u="sng">
                <a:solidFill>
                  <a:schemeClr val="hlink"/>
                </a:solidFill>
                <a:hlinkClick r:id="rId4"/>
              </a:rPr>
              <a:t>https://www.google.com/publicdata/directory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Google Dataset search</a:t>
            </a:r>
            <a:r>
              <a:rPr lang="it" sz="1762"/>
              <a:t>, [6 mar. 2023], </a:t>
            </a:r>
            <a:r>
              <a:rPr lang="it" sz="1762" u="sng">
                <a:solidFill>
                  <a:schemeClr val="hlink"/>
                </a:solidFill>
                <a:hlinkClick r:id="rId5"/>
              </a:rPr>
              <a:t>https://datasetsearch.research.google.com/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140613fd45_0_124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140613fd45_0_124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140613fd45_0_124"/>
          <p:cNvSpPr txBox="1">
            <a:spLocks noGrp="1"/>
          </p:cNvSpPr>
          <p:nvPr>
            <p:ph type="title"/>
          </p:nvPr>
        </p:nvSpPr>
        <p:spPr>
          <a:xfrm>
            <a:off x="1548550" y="445025"/>
            <a:ext cx="7283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lang="it"/>
              <a:t>Open data https://www.dati.gov.it/view-dataset?Cerca=sviluppo+sostenibile</a:t>
            </a:r>
            <a:endParaRPr/>
          </a:p>
        </p:txBody>
      </p:sp>
      <p:sp>
        <p:nvSpPr>
          <p:cNvPr id="184" name="Google Shape;184;g2140613fd45_0_124"/>
          <p:cNvSpPr txBox="1">
            <a:spLocks noGrp="1"/>
          </p:cNvSpPr>
          <p:nvPr>
            <p:ph type="body" idx="1"/>
          </p:nvPr>
        </p:nvSpPr>
        <p:spPr>
          <a:xfrm>
            <a:off x="1402100" y="1691325"/>
            <a:ext cx="74301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163"/>
          </a:p>
        </p:txBody>
      </p:sp>
      <p:pic>
        <p:nvPicPr>
          <p:cNvPr id="185" name="Google Shape;185;g2140613fd45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50" y="1413350"/>
            <a:ext cx="5033225" cy="362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140613fd45_0_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507" y="1307038"/>
            <a:ext cx="2968243" cy="38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6223bc9ee_0_53"/>
          <p:cNvSpPr txBox="1">
            <a:spLocks noGrp="1"/>
          </p:cNvSpPr>
          <p:nvPr>
            <p:ph type="body" idx="4294967295"/>
          </p:nvPr>
        </p:nvSpPr>
        <p:spPr>
          <a:xfrm>
            <a:off x="113400" y="319950"/>
            <a:ext cx="8970900" cy="4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Dati.gov.it: dati aperti della pubblica amministrazione / </a:t>
            </a:r>
            <a:r>
              <a:rPr lang="it" sz="1762"/>
              <a:t>AGID, [6 mar. 2023],  </a:t>
            </a:r>
            <a:r>
              <a:rPr lang="it" sz="1762" u="sng">
                <a:solidFill>
                  <a:schemeClr val="hlink"/>
                </a:solidFill>
                <a:hlinkClick r:id="rId3"/>
              </a:rPr>
              <a:t>https://www.dati.gov.it/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Google Public data explorer</a:t>
            </a:r>
            <a:r>
              <a:rPr lang="it" sz="1762"/>
              <a:t>, [6 mar. 2023], </a:t>
            </a:r>
            <a:r>
              <a:rPr lang="it" sz="1762" u="sng">
                <a:solidFill>
                  <a:schemeClr val="hlink"/>
                </a:solidFill>
                <a:hlinkClick r:id="rId4"/>
              </a:rPr>
              <a:t>https://www.google.com/publicdata/directory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Google Dataset search</a:t>
            </a:r>
            <a:r>
              <a:rPr lang="it" sz="1762"/>
              <a:t>, [6 mar. 2023], </a:t>
            </a:r>
            <a:r>
              <a:rPr lang="it" sz="1762" u="sng">
                <a:solidFill>
                  <a:schemeClr val="hlink"/>
                </a:solidFill>
                <a:hlinkClick r:id="rId5"/>
              </a:rPr>
              <a:t>https://datasetsearch.research.google.com/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1402100" y="1691325"/>
            <a:ext cx="74301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5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3"/>
              <a:buChar char="●"/>
            </a:pPr>
            <a:r>
              <a:rPr lang="it" sz="2163"/>
              <a:t>creato nel 2018 come Gruppo di lavoro AIB: </a:t>
            </a:r>
            <a:r>
              <a:rPr lang="it" sz="2163" i="1"/>
              <a:t>Gruppo per l’attuazione degli obiettivi di sviluppo sostenibile dell’Agenda ONU (SDGs)</a:t>
            </a:r>
            <a:endParaRPr sz="2163" i="1"/>
          </a:p>
          <a:p>
            <a:pPr marL="457200" lvl="0" indent="-365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3"/>
              <a:buChar char="●"/>
            </a:pPr>
            <a:r>
              <a:rPr lang="it" sz="2163"/>
              <a:t>nel 2020  trasformato in Osservatorio AIB: </a:t>
            </a:r>
            <a:r>
              <a:rPr lang="it" sz="2163" i="1"/>
              <a:t>Osservatorio biblioteche e sviluppo sostenibile</a:t>
            </a:r>
            <a:r>
              <a:rPr lang="it" sz="2163"/>
              <a:t>  con l’acronimo </a:t>
            </a:r>
            <a:r>
              <a:rPr lang="it" sz="2163" i="1"/>
              <a:t>OBISS</a:t>
            </a:r>
            <a:r>
              <a:rPr lang="it" sz="2163"/>
              <a:t>.</a:t>
            </a:r>
            <a:endParaRPr sz="2163"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t="2782" r="34145" b="53386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1548550" y="445025"/>
            <a:ext cx="728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r>
              <a:rPr lang="it" sz="2380" b="1">
                <a:solidFill>
                  <a:schemeClr val="accent5"/>
                </a:solidFill>
              </a:rPr>
              <a:t>OBISS - Osservatorio biblioteche e sviluppo sostenibile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2140613fd45_0_141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140613fd45_0_141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140613fd45_0_141"/>
          <p:cNvSpPr txBox="1">
            <a:spLocks noGrp="1"/>
          </p:cNvSpPr>
          <p:nvPr>
            <p:ph type="title"/>
          </p:nvPr>
        </p:nvSpPr>
        <p:spPr>
          <a:xfrm>
            <a:off x="1548550" y="445025"/>
            <a:ext cx="72687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https://www.google.com/publicdata/directory</a:t>
            </a:r>
            <a:r>
              <a:rPr lang="it"/>
              <a:t> (ricerca p. es. “sviluppo sostenibile” - non solo on italiano)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33333"/>
              <a:buNone/>
            </a:pPr>
            <a:endParaRPr/>
          </a:p>
        </p:txBody>
      </p:sp>
      <p:pic>
        <p:nvPicPr>
          <p:cNvPr id="199" name="Google Shape;199;g2140613fd45_0_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275" y="1229525"/>
            <a:ext cx="8059501" cy="39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6223bc9ee_0_57"/>
          <p:cNvSpPr txBox="1">
            <a:spLocks noGrp="1"/>
          </p:cNvSpPr>
          <p:nvPr>
            <p:ph type="body" idx="4294967295"/>
          </p:nvPr>
        </p:nvSpPr>
        <p:spPr>
          <a:xfrm>
            <a:off x="113400" y="319950"/>
            <a:ext cx="8970900" cy="4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Dati.gov.it: dati aperti della pubblica amministrazione / </a:t>
            </a:r>
            <a:r>
              <a:rPr lang="it" sz="1762"/>
              <a:t>AGID, [6 mar. 2023],  </a:t>
            </a:r>
            <a:r>
              <a:rPr lang="it" sz="1762" u="sng">
                <a:solidFill>
                  <a:schemeClr val="hlink"/>
                </a:solidFill>
                <a:hlinkClick r:id="rId3"/>
              </a:rPr>
              <a:t>https://www.dati.gov.it/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Google Public data explorer</a:t>
            </a:r>
            <a:r>
              <a:rPr lang="it" sz="1762"/>
              <a:t>, [6 mar. 2023], </a:t>
            </a:r>
            <a:r>
              <a:rPr lang="it" sz="1762" u="sng">
                <a:solidFill>
                  <a:schemeClr val="hlink"/>
                </a:solidFill>
                <a:hlinkClick r:id="rId4"/>
              </a:rPr>
              <a:t>https://www.google.com/publicdata/directory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i="1"/>
              <a:t>Google Dataset search</a:t>
            </a:r>
            <a:r>
              <a:rPr lang="it" sz="1762"/>
              <a:t>, [6 mar. 2023], </a:t>
            </a:r>
            <a:r>
              <a:rPr lang="it" sz="1762" u="sng">
                <a:solidFill>
                  <a:schemeClr val="hlink"/>
                </a:solidFill>
                <a:hlinkClick r:id="rId5"/>
              </a:rPr>
              <a:t>https://datasetsearch.research.google.com/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2140613fd45_0_150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140613fd45_0_150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140613fd45_0_150"/>
          <p:cNvSpPr txBox="1">
            <a:spLocks noGrp="1"/>
          </p:cNvSpPr>
          <p:nvPr>
            <p:ph type="title"/>
          </p:nvPr>
        </p:nvSpPr>
        <p:spPr>
          <a:xfrm>
            <a:off x="1548550" y="273575"/>
            <a:ext cx="73212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it" sz="2380" b="1" u="sng">
                <a:solidFill>
                  <a:schemeClr val="hlink"/>
                </a:solidFill>
                <a:hlinkClick r:id="rId4"/>
              </a:rPr>
              <a:t>https://datasetsearch.research.google.com/</a:t>
            </a:r>
            <a:r>
              <a:rPr lang="it" sz="2380" b="1"/>
              <a:t> </a:t>
            </a:r>
            <a:r>
              <a:rPr lang="it"/>
              <a:t>(ricerca p. es. “sviluppo sostenibile”)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 sz="2380" b="1"/>
          </a:p>
        </p:txBody>
      </p:sp>
      <p:pic>
        <p:nvPicPr>
          <p:cNvPr id="212" name="Google Shape;212;g2140613fd45_0_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1327125"/>
            <a:ext cx="6453718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140613fd45_0_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3775" y="3062073"/>
            <a:ext cx="3927600" cy="19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40613fd45_0_6"/>
          <p:cNvSpPr txBox="1">
            <a:spLocks noGrp="1"/>
          </p:cNvSpPr>
          <p:nvPr>
            <p:ph type="body" idx="1"/>
          </p:nvPr>
        </p:nvSpPr>
        <p:spPr>
          <a:xfrm>
            <a:off x="1402100" y="1691325"/>
            <a:ext cx="74301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2163"/>
              <a:t>Componenti esperti:</a:t>
            </a:r>
            <a:endParaRPr sz="2163"/>
          </a:p>
          <a:p>
            <a:pPr marL="457200" lvl="0" indent="-365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63"/>
              <a:buChar char="●"/>
            </a:pPr>
            <a:r>
              <a:rPr lang="it" sz="2163"/>
              <a:t>Chiara Faggiolani</a:t>
            </a:r>
            <a:endParaRPr sz="2163"/>
          </a:p>
          <a:p>
            <a:pPr marL="457200" lvl="0" indent="-365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3"/>
              <a:buChar char="●"/>
            </a:pPr>
            <a:r>
              <a:rPr lang="it" sz="2163"/>
              <a:t>Cristina Gioia</a:t>
            </a:r>
            <a:endParaRPr sz="2163"/>
          </a:p>
          <a:p>
            <a:pPr marL="457200" lvl="0" indent="-365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3"/>
              <a:buChar char="●"/>
            </a:pPr>
            <a:r>
              <a:rPr lang="it" sz="2163"/>
              <a:t>Paola Maddaluno</a:t>
            </a:r>
            <a:endParaRPr sz="2163"/>
          </a:p>
          <a:p>
            <a:pPr marL="457200" lvl="0" indent="-365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3"/>
              <a:buChar char="●"/>
            </a:pPr>
            <a:r>
              <a:rPr lang="it" sz="2163"/>
              <a:t>Roberta Turricchia</a:t>
            </a:r>
            <a:endParaRPr sz="2163"/>
          </a:p>
          <a:p>
            <a:pPr marL="457200" lvl="0" indent="-365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3"/>
              <a:buChar char="●"/>
            </a:pPr>
            <a:r>
              <a:rPr lang="it" sz="2163"/>
              <a:t>Rossana Morriello</a:t>
            </a:r>
            <a:endParaRPr sz="2163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it" sz="2163" i="1"/>
              <a:t>Coordinatore (delegato CEN) Giovanni Bergamin</a:t>
            </a:r>
            <a:endParaRPr sz="2163" i="1"/>
          </a:p>
        </p:txBody>
      </p:sp>
      <p:pic>
        <p:nvPicPr>
          <p:cNvPr id="71" name="Google Shape;71;g2140613fd45_0_6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140613fd45_0_6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140613fd45_0_6"/>
          <p:cNvSpPr txBox="1">
            <a:spLocks noGrp="1"/>
          </p:cNvSpPr>
          <p:nvPr>
            <p:ph type="title"/>
          </p:nvPr>
        </p:nvSpPr>
        <p:spPr>
          <a:xfrm>
            <a:off x="1548550" y="445025"/>
            <a:ext cx="728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it" sz="2380" b="1">
                <a:solidFill>
                  <a:schemeClr val="accent5"/>
                </a:solidFill>
              </a:rPr>
              <a:t>OBISS - Osservatorio biblioteche e sviluppo sostenibile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6223bc9ee_0_25"/>
          <p:cNvSpPr txBox="1">
            <a:spLocks noGrp="1"/>
          </p:cNvSpPr>
          <p:nvPr>
            <p:ph type="body" idx="4294967295"/>
          </p:nvPr>
        </p:nvSpPr>
        <p:spPr>
          <a:xfrm>
            <a:off x="113400" y="319950"/>
            <a:ext cx="8970900" cy="4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I</a:t>
            </a:r>
            <a:r>
              <a:rPr lang="it" sz="1762" b="1"/>
              <a:t>STAT</a:t>
            </a:r>
            <a:r>
              <a:rPr lang="it" sz="1762"/>
              <a:t>. </a:t>
            </a:r>
            <a:r>
              <a:rPr lang="it" sz="1762" i="1"/>
              <a:t>Benessere e sostenibilità</a:t>
            </a:r>
            <a:r>
              <a:rPr lang="it" sz="1762"/>
              <a:t>, 12 ott. 2022, </a:t>
            </a:r>
            <a:r>
              <a:rPr lang="it" sz="1762" u="sng">
                <a:solidFill>
                  <a:schemeClr val="hlink"/>
                </a:solidFill>
                <a:hlinkClick r:id="rId3"/>
              </a:rPr>
              <a:t>https://www.istat.it/it/benessere-e-sostenibilità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Chiara Faggiolani</a:t>
            </a:r>
            <a:r>
              <a:rPr lang="it" sz="1762"/>
              <a:t>, </a:t>
            </a:r>
            <a:r>
              <a:rPr lang="it" sz="1762" i="1"/>
              <a:t>Un indicatore dedicato alle biblioteche nel Rapporto BES dell’Istat: una grande conquista per il nostro settore, «AIB studi», 61(2021), n. 1, </a:t>
            </a:r>
            <a:r>
              <a:rPr lang="it" sz="1762" i="1" u="sng">
                <a:solidFill>
                  <a:schemeClr val="hlink"/>
                </a:solidFill>
                <a:hlinkClick r:id="rId4"/>
              </a:rPr>
              <a:t>https://doi.org/10.2426/aibstudi-13248</a:t>
            </a: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ISTAT</a:t>
            </a:r>
            <a:r>
              <a:rPr lang="it" sz="1762"/>
              <a:t>. </a:t>
            </a:r>
            <a:r>
              <a:rPr lang="it" sz="1762" i="1"/>
              <a:t>Rapporto SDGs 2022:informazioni statistiche per l’Agenda 2030 in Italia</a:t>
            </a:r>
            <a:r>
              <a:rPr lang="it" sz="1762"/>
              <a:t>, 2022, </a:t>
            </a:r>
            <a:r>
              <a:rPr lang="it" sz="1762" u="sng">
                <a:solidFill>
                  <a:schemeClr val="hlink"/>
                </a:solidFill>
                <a:hlinkClick r:id="rId5"/>
              </a:rPr>
              <a:t>https://www.istat.it/storage/rapporti-tematici/sdgs/2022/Rapporto-SDGs-2022.pdf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EUROSTAT</a:t>
            </a:r>
            <a:r>
              <a:rPr lang="it" sz="1762"/>
              <a:t>. </a:t>
            </a:r>
            <a:r>
              <a:rPr lang="it" sz="1762" i="1"/>
              <a:t>Sustainable development in the European Union</a:t>
            </a:r>
            <a:r>
              <a:rPr lang="it" sz="1762"/>
              <a:t>, 2022, </a:t>
            </a:r>
            <a:r>
              <a:rPr lang="it" sz="1762" u="sng">
                <a:solidFill>
                  <a:schemeClr val="hlink"/>
                </a:solidFill>
                <a:hlinkClick r:id="rId6"/>
              </a:rPr>
              <a:t>https://ec.europa.eu/eurostat/documents/15234730/15242025/KS-09-22-019-EN-N.pdf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" name="Google Shape;79;g216223bc9ee_0_25"/>
          <p:cNvCxnSpPr/>
          <p:nvPr/>
        </p:nvCxnSpPr>
        <p:spPr>
          <a:xfrm rot="10800000" flipH="1">
            <a:off x="751275" y="1089600"/>
            <a:ext cx="678300" cy="12351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140613fd45_0_47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140613fd45_0_47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140613fd45_0_47"/>
          <p:cNvSpPr txBox="1">
            <a:spLocks noGrp="1"/>
          </p:cNvSpPr>
          <p:nvPr>
            <p:ph type="title"/>
          </p:nvPr>
        </p:nvSpPr>
        <p:spPr>
          <a:xfrm>
            <a:off x="1548550" y="445025"/>
            <a:ext cx="7283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87" name="Google Shape;87;g2140613fd45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878" y="60750"/>
            <a:ext cx="60804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140613fd45_0_47"/>
          <p:cNvSpPr txBox="1"/>
          <p:nvPr/>
        </p:nvSpPr>
        <p:spPr>
          <a:xfrm>
            <a:off x="1470150" y="1089450"/>
            <a:ext cx="73623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b="1">
                <a:solidFill>
                  <a:schemeClr val="accent5"/>
                </a:solidFill>
              </a:rPr>
              <a:t>https://www.istat.it/it/benessere-e-sostenibilità</a:t>
            </a:r>
            <a:endParaRPr sz="22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6223bc9ee_0_29"/>
          <p:cNvSpPr txBox="1">
            <a:spLocks noGrp="1"/>
          </p:cNvSpPr>
          <p:nvPr>
            <p:ph type="body" idx="4294967295"/>
          </p:nvPr>
        </p:nvSpPr>
        <p:spPr>
          <a:xfrm>
            <a:off x="113400" y="319950"/>
            <a:ext cx="8970900" cy="4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I</a:t>
            </a:r>
            <a:r>
              <a:rPr lang="it" sz="1762" b="1"/>
              <a:t>STAT</a:t>
            </a:r>
            <a:r>
              <a:rPr lang="it" sz="1762"/>
              <a:t>. </a:t>
            </a:r>
            <a:r>
              <a:rPr lang="it" sz="1762" i="1"/>
              <a:t>Benessere e sostenibilità</a:t>
            </a:r>
            <a:r>
              <a:rPr lang="it" sz="1762"/>
              <a:t>, 12 ott. 2022, </a:t>
            </a:r>
            <a:r>
              <a:rPr lang="it" sz="1762" u="sng">
                <a:solidFill>
                  <a:schemeClr val="hlink"/>
                </a:solidFill>
                <a:hlinkClick r:id="rId3"/>
              </a:rPr>
              <a:t>https://www.istat.it/it/benessere-e-sostenibilità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Chiara Faggiolani</a:t>
            </a:r>
            <a:r>
              <a:rPr lang="it" sz="1762"/>
              <a:t>, </a:t>
            </a:r>
            <a:r>
              <a:rPr lang="it" sz="1762" i="1"/>
              <a:t>Un indicatore dedicato alle biblioteche nel Rapporto BES dell’Istat: una grande conquista per il nostro settore, «AIB studi», 61(2021), n. 1, </a:t>
            </a:r>
            <a:r>
              <a:rPr lang="it" sz="1762" i="1" u="sng">
                <a:solidFill>
                  <a:schemeClr val="hlink"/>
                </a:solidFill>
                <a:hlinkClick r:id="rId4"/>
              </a:rPr>
              <a:t>https://doi.org/10.2426/aibstudi-13248</a:t>
            </a: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ISTAT</a:t>
            </a:r>
            <a:r>
              <a:rPr lang="it" sz="1762"/>
              <a:t>. </a:t>
            </a:r>
            <a:r>
              <a:rPr lang="it" sz="1762" i="1"/>
              <a:t>Rapporto SDGs 2022:informazioni statistiche per l’Agenda 2030 in Italia</a:t>
            </a:r>
            <a:r>
              <a:rPr lang="it" sz="1762"/>
              <a:t>, 2022, </a:t>
            </a:r>
            <a:r>
              <a:rPr lang="it" sz="1762" u="sng">
                <a:solidFill>
                  <a:schemeClr val="hlink"/>
                </a:solidFill>
                <a:hlinkClick r:id="rId5"/>
              </a:rPr>
              <a:t>https://www.istat.it/storage/rapporti-tematici/sdgs/2022/Rapporto-SDGs-2022.pdf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EUROSTAT</a:t>
            </a:r>
            <a:r>
              <a:rPr lang="it" sz="1762"/>
              <a:t>. </a:t>
            </a:r>
            <a:r>
              <a:rPr lang="it" sz="1762" i="1"/>
              <a:t>Sustainable development in the European Union</a:t>
            </a:r>
            <a:r>
              <a:rPr lang="it" sz="1762"/>
              <a:t>, 2022, </a:t>
            </a:r>
            <a:r>
              <a:rPr lang="it" sz="1762" u="sng">
                <a:solidFill>
                  <a:schemeClr val="hlink"/>
                </a:solidFill>
                <a:hlinkClick r:id="rId6"/>
              </a:rPr>
              <a:t>https://ec.europa.eu/eurostat/documents/15234730/15242025/KS-09-22-019-EN-N.pdf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g216223bc9ee_0_29"/>
          <p:cNvCxnSpPr/>
          <p:nvPr/>
        </p:nvCxnSpPr>
        <p:spPr>
          <a:xfrm rot="10800000" flipH="1">
            <a:off x="903150" y="2243775"/>
            <a:ext cx="678300" cy="12351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2140613fd45_0_68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140613fd45_0_68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140613fd45_0_68"/>
          <p:cNvSpPr txBox="1">
            <a:spLocks noGrp="1"/>
          </p:cNvSpPr>
          <p:nvPr>
            <p:ph type="title"/>
          </p:nvPr>
        </p:nvSpPr>
        <p:spPr>
          <a:xfrm>
            <a:off x="1548550" y="445025"/>
            <a:ext cx="7283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02" name="Google Shape;102;g2140613fd45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400" y="193100"/>
            <a:ext cx="7573451" cy="48552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" name="Google Shape;103;g2140613fd45_0_68"/>
          <p:cNvSpPr/>
          <p:nvPr/>
        </p:nvSpPr>
        <p:spPr>
          <a:xfrm>
            <a:off x="1715638" y="3821513"/>
            <a:ext cx="3056200" cy="858275"/>
          </a:xfrm>
          <a:custGeom>
            <a:avLst/>
            <a:gdLst/>
            <a:ahLst/>
            <a:cxnLst/>
            <a:rect l="l" t="t" r="r" b="b"/>
            <a:pathLst>
              <a:path w="122248" h="34331" extrusionOk="0">
                <a:moveTo>
                  <a:pt x="7190" y="28012"/>
                </a:moveTo>
                <a:cubicBezTo>
                  <a:pt x="15915" y="28012"/>
                  <a:pt x="24554" y="29946"/>
                  <a:pt x="33110" y="31657"/>
                </a:cubicBezTo>
                <a:cubicBezTo>
                  <a:pt x="41583" y="33352"/>
                  <a:pt x="50557" y="29557"/>
                  <a:pt x="59030" y="31252"/>
                </a:cubicBezTo>
                <a:cubicBezTo>
                  <a:pt x="67948" y="33036"/>
                  <a:pt x="77108" y="34910"/>
                  <a:pt x="86165" y="34087"/>
                </a:cubicBezTo>
                <a:cubicBezTo>
                  <a:pt x="99396" y="32884"/>
                  <a:pt x="127342" y="27340"/>
                  <a:pt x="121400" y="15457"/>
                </a:cubicBezTo>
                <a:cubicBezTo>
                  <a:pt x="119751" y="12159"/>
                  <a:pt x="114664" y="12454"/>
                  <a:pt x="111275" y="11002"/>
                </a:cubicBezTo>
                <a:cubicBezTo>
                  <a:pt x="102149" y="7091"/>
                  <a:pt x="91909" y="6559"/>
                  <a:pt x="82115" y="4927"/>
                </a:cubicBezTo>
                <a:cubicBezTo>
                  <a:pt x="73709" y="3526"/>
                  <a:pt x="65018" y="4636"/>
                  <a:pt x="56600" y="3307"/>
                </a:cubicBezTo>
                <a:cubicBezTo>
                  <a:pt x="42583" y="1094"/>
                  <a:pt x="27990" y="-1501"/>
                  <a:pt x="14075" y="1282"/>
                </a:cubicBezTo>
                <a:cubicBezTo>
                  <a:pt x="6609" y="2775"/>
                  <a:pt x="-1542" y="12120"/>
                  <a:pt x="305" y="19507"/>
                </a:cubicBezTo>
                <a:cubicBezTo>
                  <a:pt x="1613" y="24741"/>
                  <a:pt x="11662" y="32837"/>
                  <a:pt x="14075" y="28012"/>
                </a:cubicBez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6223bc9ee_0_33"/>
          <p:cNvSpPr txBox="1">
            <a:spLocks noGrp="1"/>
          </p:cNvSpPr>
          <p:nvPr>
            <p:ph type="body" idx="4294967295"/>
          </p:nvPr>
        </p:nvSpPr>
        <p:spPr>
          <a:xfrm>
            <a:off x="113400" y="319950"/>
            <a:ext cx="8970900" cy="4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I</a:t>
            </a:r>
            <a:r>
              <a:rPr lang="it" sz="1762" b="1"/>
              <a:t>STAT</a:t>
            </a:r>
            <a:r>
              <a:rPr lang="it" sz="1762"/>
              <a:t>. </a:t>
            </a:r>
            <a:r>
              <a:rPr lang="it" sz="1762" i="1"/>
              <a:t>Benessere e sostenibilità</a:t>
            </a:r>
            <a:r>
              <a:rPr lang="it" sz="1762"/>
              <a:t>, 12 ott. 2022, </a:t>
            </a:r>
            <a:r>
              <a:rPr lang="it" sz="1762" u="sng">
                <a:solidFill>
                  <a:schemeClr val="hlink"/>
                </a:solidFill>
                <a:hlinkClick r:id="rId3"/>
              </a:rPr>
              <a:t>https://www.istat.it/it/benessere-e-sostenibilità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Chiara Faggiolani</a:t>
            </a:r>
            <a:r>
              <a:rPr lang="it" sz="1762"/>
              <a:t>, </a:t>
            </a:r>
            <a:r>
              <a:rPr lang="it" sz="1762" i="1"/>
              <a:t>Un indicatore dedicato alle biblioteche nel Rapporto BES dell’Istat: una grande conquista per il nostro settore, «AIB studi», 61(2021), n. 1, </a:t>
            </a:r>
            <a:r>
              <a:rPr lang="it" sz="1762" i="1" u="sng">
                <a:solidFill>
                  <a:schemeClr val="hlink"/>
                </a:solidFill>
                <a:hlinkClick r:id="rId4"/>
              </a:rPr>
              <a:t>https://doi.org/10.2426/aibstudi-13248</a:t>
            </a:r>
            <a:endParaRPr sz="1762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ISTAT</a:t>
            </a:r>
            <a:r>
              <a:rPr lang="it" sz="1762"/>
              <a:t>. </a:t>
            </a:r>
            <a:r>
              <a:rPr lang="it" sz="1762" i="1"/>
              <a:t>Rapporto SDGs 2022:informazioni statistiche per l’Agenda 2030 in Italia</a:t>
            </a:r>
            <a:r>
              <a:rPr lang="it" sz="1762"/>
              <a:t>, 2022, </a:t>
            </a:r>
            <a:r>
              <a:rPr lang="it" sz="1762" u="sng">
                <a:solidFill>
                  <a:schemeClr val="hlink"/>
                </a:solidFill>
                <a:hlinkClick r:id="rId5"/>
              </a:rPr>
              <a:t>https://www.istat.it/storage/rapporti-tematici/sdgs/2022/Rapporto-SDGs-2022.pdf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62" b="1"/>
              <a:t>EUROSTAT</a:t>
            </a:r>
            <a:r>
              <a:rPr lang="it" sz="1762"/>
              <a:t>. </a:t>
            </a:r>
            <a:r>
              <a:rPr lang="it" sz="1762" i="1"/>
              <a:t>Sustainable development in the European Union</a:t>
            </a:r>
            <a:r>
              <a:rPr lang="it" sz="1762"/>
              <a:t>, 2022, </a:t>
            </a:r>
            <a:r>
              <a:rPr lang="it" sz="1762" u="sng">
                <a:solidFill>
                  <a:schemeClr val="hlink"/>
                </a:solidFill>
                <a:hlinkClick r:id="rId6"/>
              </a:rPr>
              <a:t>https://ec.europa.eu/eurostat/documents/15234730/15242025/KS-09-22-019-EN-N.pdf</a:t>
            </a:r>
            <a:endParaRPr sz="176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" name="Google Shape;109;g216223bc9ee_0_33"/>
          <p:cNvCxnSpPr/>
          <p:nvPr/>
        </p:nvCxnSpPr>
        <p:spPr>
          <a:xfrm rot="10800000" flipH="1">
            <a:off x="812025" y="3236100"/>
            <a:ext cx="678300" cy="12351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1dde2213076_0_5"/>
          <p:cNvPicPr preferRelativeResize="0"/>
          <p:nvPr/>
        </p:nvPicPr>
        <p:blipFill rotWithShape="1">
          <a:blip r:embed="rId3">
            <a:alphaModFix/>
          </a:blip>
          <a:srcRect t="2783" r="34145" b="53385"/>
          <a:stretch/>
        </p:blipFill>
        <p:spPr>
          <a:xfrm>
            <a:off x="200350" y="273575"/>
            <a:ext cx="1151051" cy="10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dde2213076_0_5"/>
          <p:cNvSpPr/>
          <p:nvPr/>
        </p:nvSpPr>
        <p:spPr>
          <a:xfrm>
            <a:off x="837050" y="329575"/>
            <a:ext cx="514500" cy="446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dde2213076_0_5"/>
          <p:cNvSpPr txBox="1">
            <a:spLocks noGrp="1"/>
          </p:cNvSpPr>
          <p:nvPr>
            <p:ph type="title"/>
          </p:nvPr>
        </p:nvSpPr>
        <p:spPr>
          <a:xfrm>
            <a:off x="1548550" y="445025"/>
            <a:ext cx="728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380" b="1"/>
              <a:t>Istat: https://www.istat.it/it/archivio/275718</a:t>
            </a:r>
            <a:endParaRPr/>
          </a:p>
        </p:txBody>
      </p:sp>
      <p:pic>
        <p:nvPicPr>
          <p:cNvPr id="117" name="Google Shape;117;g1dde2213076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3376" y="1257100"/>
            <a:ext cx="2864416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dde2213076_0_5"/>
          <p:cNvSpPr txBox="1"/>
          <p:nvPr/>
        </p:nvSpPr>
        <p:spPr>
          <a:xfrm>
            <a:off x="499450" y="1560450"/>
            <a:ext cx="53049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50"/>
              <a:t>«La quinta edizione del Rapporto presenta diverse innovazioni [...]</a:t>
            </a:r>
            <a:endParaRPr sz="2150"/>
          </a:p>
          <a:p>
            <a:pPr marL="457200" lvl="0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●"/>
            </a:pPr>
            <a:r>
              <a:rPr lang="it" sz="2150"/>
              <a:t>rafforzamento dell’utilizzo del sistema SDGs per il monitoraggio del Piano Nazionale di Ripresa e Resilienza [...]</a:t>
            </a:r>
            <a:endParaRPr sz="2150"/>
          </a:p>
          <a:p>
            <a:pPr marL="457200" lvl="0" indent="-365125" algn="l" rtl="0">
              <a:spcBef>
                <a:spcPts val="0"/>
              </a:spcBef>
              <a:spcAft>
                <a:spcPts val="0"/>
              </a:spcAft>
              <a:buSzPts val="2150"/>
              <a:buChar char="●"/>
            </a:pPr>
            <a:r>
              <a:rPr lang="it" sz="2150"/>
              <a:t>all’ampliamento delle analisi rivolte alle disuguaglianze territoriali e di genere [...]»</a:t>
            </a:r>
            <a:endParaRPr sz="21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Presentazione su schermo (16:9)</PresentationFormat>
  <Paragraphs>154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 Biblioteche e sostenibilità (dfp e sostenibilità) Giovanni Bergamin</vt:lpstr>
      <vt:lpstr>OBISS - Osservatorio biblioteche e sviluppo sostenibile</vt:lpstr>
      <vt:lpstr>OBISS - Osservatorio biblioteche e sviluppo sostenibile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Istat: https://www.istat.it/it/archivio/275718</vt:lpstr>
      <vt:lpstr>https://www.istat.it/it/archivio/275128 (PNRR e sostenibilità)</vt:lpstr>
      <vt:lpstr>Presentazione standard di PowerPoint</vt:lpstr>
      <vt:lpstr>https://ec.europa.eu/eurostat/web/sdi https://unstats.un.org/sdgs/report/2022/     </vt:lpstr>
      <vt:lpstr>Presentazione standard di PowerPoint</vt:lpstr>
      <vt:lpstr>Voluntary National Review (VNR)  https://hlpf.un.org/countries/italy/voluntary-national-review-2022</vt:lpstr>
      <vt:lpstr>Presentazione standard di PowerPoint</vt:lpstr>
      <vt:lpstr>Presentazione standard di PowerPoint</vt:lpstr>
      <vt:lpstr>Presentazione standard di PowerPoint</vt:lpstr>
      <vt:lpstr>Open data https://www.dati.gov.it/view-dataset?Cerca=sviluppo+sostenibile</vt:lpstr>
      <vt:lpstr>Presentazione standard di PowerPoint</vt:lpstr>
      <vt:lpstr>https://www.google.com/publicdata/directory (ricerca p. es. “sviluppo sostenibile” - non solo on italiano) </vt:lpstr>
      <vt:lpstr>Presentazione standard di PowerPoint</vt:lpstr>
      <vt:lpstr>https://datasetsearch.research.google.com/ (ricerca p. es. “sviluppo sostenibile”)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Biblioteche e sostenibilità (dfp e sostenibilità) Giovanni Bergamin</dc:title>
  <dc:creator>Ferri Katia</dc:creator>
  <cp:lastModifiedBy>Ferri Katia</cp:lastModifiedBy>
  <cp:revision>1</cp:revision>
  <dcterms:modified xsi:type="dcterms:W3CDTF">2023-03-09T13:03:03Z</dcterms:modified>
</cp:coreProperties>
</file>