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notesMasterIdLst>
    <p:notesMasterId r:id="rId23"/>
  </p:notesMasterIdLst>
  <p:sldIdLst>
    <p:sldId id="271" r:id="rId3"/>
    <p:sldId id="335" r:id="rId4"/>
    <p:sldId id="336" r:id="rId5"/>
    <p:sldId id="350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51" r:id="rId19"/>
    <p:sldId id="352" r:id="rId20"/>
    <p:sldId id="353" r:id="rId21"/>
    <p:sldId id="330" r:id="rId22"/>
  </p:sldIdLst>
  <p:sldSz cx="9144000" cy="6858000" type="screen4x3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Fai clic per spostare la diapositiva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2000" b="0" strike="noStrike" spc="-1">
                <a:latin typeface="Arial"/>
              </a:rPr>
              <a:t>Fai clic per modificare il formato delle note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1400" b="0" strike="noStrike" spc="-1">
                <a:latin typeface="Times New Roman"/>
              </a:rPr>
              <a:t> 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it-IT" sz="1400" b="0" strike="noStrike" spc="-1">
                <a:latin typeface="Times New Roman"/>
              </a:rPr>
              <a:t> 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it-IT" sz="1400" b="0" strike="noStrike" spc="-1">
                <a:latin typeface="Times New Roman"/>
              </a:rPr>
              <a:t> 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1CD698E-450C-4BAC-A892-DD1690B6A329}" type="slidenum">
              <a:rPr lang="it-IT" sz="1400" b="0" strike="noStrike" spc="-1">
                <a:latin typeface="Times New Roman"/>
              </a:rPr>
              <a:t>‹N›</a:t>
            </a:fld>
            <a:endParaRPr lang="it-IT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553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wm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CustomShape 1"/>
          <p:cNvSpPr/>
          <p:nvPr/>
        </p:nvSpPr>
        <p:spPr>
          <a:xfrm>
            <a:off x="457200" y="7318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it-IT" sz="3200" b="0" strike="noStrike" spc="-1" dirty="0">
              <a:latin typeface="Arial"/>
            </a:endParaRPr>
          </a:p>
        </p:txBody>
      </p:sp>
      <p:sp>
        <p:nvSpPr>
          <p:cNvPr id="277" name="CustomShape 2"/>
          <p:cNvSpPr/>
          <p:nvPr/>
        </p:nvSpPr>
        <p:spPr>
          <a:xfrm>
            <a:off x="457200" y="1600200"/>
            <a:ext cx="8228160" cy="487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endParaRPr lang="it-IT" sz="2800" b="1" spc="-1" dirty="0" smtClean="0"/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it-IT" sz="2800" b="1" spc="-1" dirty="0" smtClean="0"/>
              <a:t>Appalto integrato e Subappalto dopo il decreto </a:t>
            </a:r>
            <a:r>
              <a:rPr lang="it-IT" sz="2800" b="1" spc="-1" smtClean="0"/>
              <a:t>«</a:t>
            </a:r>
            <a:r>
              <a:rPr lang="it-IT" sz="2800" b="1" spc="-1" smtClean="0"/>
              <a:t>sblocca cantieri</a:t>
            </a:r>
            <a:r>
              <a:rPr lang="it-IT" sz="2800" b="1" spc="-1" dirty="0" smtClean="0"/>
              <a:t>»</a:t>
            </a:r>
            <a:endParaRPr lang="it-IT" b="1" spc="-1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it-IT" sz="2000" spc="-1" dirty="0" smtClean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it-IT" sz="2000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it-IT" sz="2000" b="0" strike="noStrike" spc="-1" dirty="0" smtClean="0">
                <a:latin typeface="Arial"/>
              </a:rPr>
              <a:t>Firenze, 19 </a:t>
            </a:r>
            <a:r>
              <a:rPr lang="it-IT" sz="2000" spc="-1" dirty="0" smtClean="0">
                <a:latin typeface="Arial"/>
              </a:rPr>
              <a:t>settem</a:t>
            </a:r>
            <a:r>
              <a:rPr lang="it-IT" sz="2000" b="0" strike="noStrike" spc="-1" dirty="0" smtClean="0">
                <a:latin typeface="Arial"/>
              </a:rPr>
              <a:t>bre 2019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it-IT" sz="20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it-IT" sz="2000" b="0" strike="noStrike" spc="-1" dirty="0" smtClean="0">
                <a:latin typeface="Arial"/>
              </a:rPr>
              <a:t>Prof. Gian Franco </a:t>
            </a:r>
            <a:r>
              <a:rPr lang="it-IT" sz="2000" b="0" strike="noStrike" spc="-1" dirty="0" err="1" smtClean="0">
                <a:latin typeface="Arial"/>
              </a:rPr>
              <a:t>Cartei</a:t>
            </a:r>
            <a:endParaRPr lang="it-IT" sz="2000" b="0" strike="noStrike" spc="-1" dirty="0">
              <a:latin typeface="Arial"/>
            </a:endParaRPr>
          </a:p>
        </p:txBody>
      </p:sp>
      <p:sp>
        <p:nvSpPr>
          <p:cNvPr id="278" name="CustomShape 3"/>
          <p:cNvSpPr/>
          <p:nvPr/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172401"/>
              </p:ext>
            </p:extLst>
          </p:nvPr>
        </p:nvGraphicFramePr>
        <p:xfrm>
          <a:off x="457200" y="726381"/>
          <a:ext cx="8228160" cy="448818"/>
        </p:xfrm>
        <a:graphic>
          <a:graphicData uri="http://schemas.openxmlformats.org/drawingml/2006/table">
            <a:tbl>
              <a:tblPr/>
              <a:tblGrid>
                <a:gridCol w="8228160"/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endParaRPr lang="it-IT" dirty="0">
                        <a:effectLst/>
                      </a:endParaRPr>
                    </a:p>
                  </a:txBody>
                  <a:tcPr marL="66675" marR="66675" marT="66675" marB="66675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243013" y="3368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2"/>
          <p:cNvSpPr>
            <a:spLocks noGrp="1"/>
          </p:cNvSpPr>
          <p:nvPr>
            <p:ph idx="4294967295"/>
          </p:nvPr>
        </p:nvSpPr>
        <p:spPr>
          <a:xfrm>
            <a:off x="457200" y="620713"/>
            <a:ext cx="8291513" cy="5976937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it-IT" altLang="it-IT" b="1" dirty="0" smtClean="0"/>
              <a:t>Appalto integrato</a:t>
            </a:r>
          </a:p>
          <a:p>
            <a:pPr algn="ctr" eaLnBrk="1" hangingPunct="1"/>
            <a:endParaRPr lang="it-IT" altLang="it-IT" sz="2400" b="1" dirty="0" smtClean="0"/>
          </a:p>
          <a:p>
            <a:pPr eaLnBrk="1" hangingPunct="1"/>
            <a:r>
              <a:rPr lang="it-IT" altLang="it-IT" sz="1800" b="1" dirty="0" smtClean="0">
                <a:solidFill>
                  <a:srgbClr val="0070C0"/>
                </a:solidFill>
              </a:rPr>
              <a:t>Art. 59, 1° cm.</a:t>
            </a:r>
            <a:r>
              <a:rPr lang="it-IT" altLang="it-IT" sz="1800" b="1" dirty="0" smtClean="0"/>
              <a:t>:    </a:t>
            </a:r>
            <a:r>
              <a:rPr lang="it-IT" altLang="it-IT" sz="1800" dirty="0" smtClean="0"/>
              <a:t>a base di gara deve essere posto «</a:t>
            </a:r>
            <a:r>
              <a:rPr lang="it-IT" altLang="it-IT" sz="1800" b="1" dirty="0" smtClean="0"/>
              <a:t>il progetto esecutivo</a:t>
            </a:r>
            <a:r>
              <a:rPr lang="it-IT" altLang="it-IT" sz="1800" dirty="0" smtClean="0"/>
              <a:t>».</a:t>
            </a:r>
            <a:endParaRPr lang="it-IT" altLang="it-IT" sz="1800" b="1" dirty="0" smtClean="0"/>
          </a:p>
          <a:p>
            <a:pPr algn="just" eaLnBrk="1" hangingPunct="1"/>
            <a:r>
              <a:rPr lang="it-IT" sz="1800" b="1" dirty="0" smtClean="0">
                <a:solidFill>
                  <a:srgbClr val="0070C0"/>
                </a:solidFill>
              </a:rPr>
              <a:t>Art. 59, 1-bis.</a:t>
            </a:r>
            <a:r>
              <a:rPr lang="it-IT" sz="1800" b="1" dirty="0" smtClean="0"/>
              <a:t>:</a:t>
            </a:r>
            <a:r>
              <a:rPr lang="it-IT" sz="1800" dirty="0" smtClean="0">
                <a:solidFill>
                  <a:srgbClr val="000000"/>
                </a:solidFill>
              </a:rPr>
              <a:t> Le stazioni appaltanti possono ricorrere all'affidamento della progettazione esecutiva e dell'esecuzione di lavori sulla base del progetto definitivo dell'amministrazione aggiudicatrice </a:t>
            </a:r>
            <a:r>
              <a:rPr lang="it-IT" sz="1800" b="1" dirty="0" smtClean="0">
                <a:solidFill>
                  <a:srgbClr val="000000"/>
                </a:solidFill>
              </a:rPr>
              <a:t>nei casi in cui l'</a:t>
            </a:r>
            <a:r>
              <a:rPr lang="it-IT" sz="1800" b="1" i="1" dirty="0" smtClean="0">
                <a:solidFill>
                  <a:srgbClr val="000000"/>
                </a:solidFill>
              </a:rPr>
              <a:t>elemento tecnologico o innovativo delle opere</a:t>
            </a:r>
            <a:r>
              <a:rPr lang="it-IT" sz="1800" dirty="0" smtClean="0">
                <a:solidFill>
                  <a:srgbClr val="000000"/>
                </a:solidFill>
              </a:rPr>
              <a:t> oggetto dell'appalto sia nettamente prevalente rispetto all'importo complessivo dei lavori.</a:t>
            </a:r>
          </a:p>
          <a:p>
            <a:pPr algn="just" eaLnBrk="1" hangingPunct="1"/>
            <a:endParaRPr lang="it-IT" sz="1800" dirty="0" smtClean="0">
              <a:solidFill>
                <a:srgbClr val="000000"/>
              </a:solidFill>
            </a:endParaRPr>
          </a:p>
          <a:p>
            <a:pPr algn="ctr" eaLnBrk="1" hangingPunct="1"/>
            <a:r>
              <a:rPr lang="it-IT" alt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cm. 1 bis</a:t>
            </a:r>
            <a:r>
              <a:rPr lang="it-IT" altLang="it-IT" sz="2400" b="1" dirty="0" smtClean="0"/>
              <a:t>:</a:t>
            </a:r>
            <a:r>
              <a:rPr lang="it-IT" altLang="it-IT" b="1" dirty="0" smtClean="0"/>
              <a:t> </a:t>
            </a:r>
            <a:r>
              <a:rPr lang="it-IT" altLang="it-IT" sz="2400" dirty="0" smtClean="0"/>
              <a:t>rafforza il divieto dell’appalto integrato</a:t>
            </a:r>
          </a:p>
          <a:p>
            <a:pPr eaLnBrk="1" hangingPunct="1"/>
            <a:endParaRPr lang="it-IT" altLang="it-IT" sz="2400" dirty="0" smtClean="0"/>
          </a:p>
          <a:p>
            <a:pPr eaLnBrk="1" hangingPunct="1"/>
            <a:r>
              <a:rPr lang="it-IT" altLang="it-IT" sz="2400" dirty="0" smtClean="0"/>
              <a:t>Interpretazione letterale e interpretazione storica della disposizione: l’intenzione del legislatore</a:t>
            </a:r>
          </a:p>
          <a:p>
            <a:pPr eaLnBrk="1" hangingPunct="1"/>
            <a:r>
              <a:rPr lang="it-IT" altLang="it-IT" sz="2400" dirty="0" smtClean="0"/>
              <a:t>Interpretazione estensiva della sospensione.</a:t>
            </a:r>
          </a:p>
          <a:p>
            <a:pPr eaLnBrk="1" hangingPunct="1"/>
            <a:r>
              <a:rPr lang="it-IT" altLang="it-IT" sz="2400" dirty="0" smtClean="0"/>
              <a:t>				…… </a:t>
            </a:r>
            <a:r>
              <a:rPr lang="it-IT" altLang="it-IT" sz="2400" i="1" dirty="0" smtClean="0"/>
              <a:t>interpretazione autentica ?</a:t>
            </a:r>
          </a:p>
          <a:p>
            <a:pPr eaLnBrk="1" hangingPunct="1"/>
            <a:endParaRPr lang="it-IT" altLang="it-IT" sz="2400" i="1" dirty="0" smtClean="0"/>
          </a:p>
          <a:p>
            <a:pPr eaLnBrk="1" hangingPunct="1"/>
            <a:r>
              <a:rPr lang="it-IT" altLang="it-IT" sz="2400" i="1" dirty="0" smtClean="0"/>
              <a:t>In ogni caso: motivazione nella determina a contrarre.</a:t>
            </a:r>
          </a:p>
        </p:txBody>
      </p:sp>
    </p:spTree>
    <p:extLst>
      <p:ext uri="{BB962C8B-B14F-4D97-AF65-F5344CB8AC3E}">
        <p14:creationId xmlns:p14="http://schemas.microsoft.com/office/powerpoint/2010/main" val="3983023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16632"/>
            <a:ext cx="8291264" cy="6009531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it-IT" altLang="it-IT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Subappalto</a:t>
            </a:r>
          </a:p>
          <a:p>
            <a:pPr algn="ctr" eaLnBrk="1" hangingPunct="1"/>
            <a:endParaRPr lang="it-IT" altLang="it-IT" b="1" dirty="0"/>
          </a:p>
          <a:p>
            <a:pPr algn="ctr" eaLnBrk="1" hangingPunct="1"/>
            <a:endParaRPr lang="it-IT" altLang="it-IT" b="1" dirty="0" smtClean="0"/>
          </a:p>
          <a:p>
            <a:pPr eaLnBrk="1" hangingPunct="1"/>
            <a:r>
              <a:rPr lang="it-IT" altLang="it-IT" sz="2400" b="1" dirty="0" smtClean="0">
                <a:solidFill>
                  <a:srgbClr val="002060"/>
                </a:solidFill>
              </a:rPr>
              <a:t>Art. 105</a:t>
            </a:r>
            <a:r>
              <a:rPr lang="it-IT" altLang="it-IT" sz="2400" b="1" dirty="0" smtClean="0"/>
              <a:t>:</a:t>
            </a:r>
          </a:p>
          <a:p>
            <a:pPr algn="just" eaLnBrk="1" hangingPunct="1"/>
            <a:r>
              <a:rPr lang="it-IT" altLang="it-IT" sz="2400" dirty="0" smtClean="0"/>
              <a:t>non può superare il 30% dell’importo del contratto</a:t>
            </a:r>
          </a:p>
          <a:p>
            <a:pPr algn="just" eaLnBrk="1" hangingPunct="1"/>
            <a:r>
              <a:rPr lang="it-IT" altLang="it-IT" sz="2400" dirty="0" smtClean="0"/>
              <a:t>indicazione della terna di subappaltatori in sede di offerta</a:t>
            </a:r>
          </a:p>
          <a:p>
            <a:pPr algn="just" eaLnBrk="1" hangingPunct="1"/>
            <a:r>
              <a:rPr lang="it-IT" altLang="it-IT" sz="2400" dirty="0" smtClean="0"/>
              <a:t>divieto di affidare il subappalto ad altro concorrente </a:t>
            </a:r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r>
              <a:rPr lang="it-IT" altLang="it-IT" sz="2400" dirty="0" smtClean="0"/>
              <a:t>La riforma:   «</a:t>
            </a:r>
            <a:r>
              <a:rPr lang="it-IT" altLang="it-IT" sz="2400" i="1" dirty="0" smtClean="0">
                <a:solidFill>
                  <a:srgbClr val="FF0000"/>
                </a:solidFill>
              </a:rPr>
              <a:t>transitoriamente</a:t>
            </a:r>
            <a:r>
              <a:rPr lang="it-IT" altLang="it-IT" sz="2400" dirty="0" smtClean="0"/>
              <a:t>»: </a:t>
            </a:r>
            <a:r>
              <a:rPr lang="it-IT" altLang="it-IT" sz="2400" u="sng" dirty="0" smtClean="0"/>
              <a:t>31 dicembre 2020</a:t>
            </a:r>
            <a:endParaRPr lang="it-IT" altLang="it-IT" sz="2400" dirty="0"/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r>
              <a:rPr lang="it-IT" altLang="it-IT" sz="2400" dirty="0" smtClean="0"/>
              <a:t>aumenta  al 40% la soglia dell’importo subappaltabile</a:t>
            </a:r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r>
              <a:rPr lang="it-IT" altLang="it-IT" sz="2400" dirty="0" smtClean="0"/>
              <a:t>sospensione dell’obbligo di indicare la terna di subappaltatori</a:t>
            </a:r>
          </a:p>
          <a:p>
            <a:pPr algn="just" eaLnBrk="1" hangingPunct="1"/>
            <a:endParaRPr lang="it-IT" altLang="it-IT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it-IT" altLang="it-IT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conferma divieto di affidare il subappalto ad altro concorrente </a:t>
            </a:r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endParaRPr lang="it-IT" alt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630252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contenuto 2"/>
          <p:cNvSpPr>
            <a:spLocks noGrp="1"/>
          </p:cNvSpPr>
          <p:nvPr>
            <p:ph idx="4294967295"/>
          </p:nvPr>
        </p:nvSpPr>
        <p:spPr>
          <a:xfrm>
            <a:off x="467544" y="404664"/>
            <a:ext cx="8208912" cy="5793284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it-IT" altLang="it-IT" b="1" dirty="0" smtClean="0"/>
              <a:t>Subappalto</a:t>
            </a:r>
          </a:p>
          <a:p>
            <a:pPr algn="ctr" eaLnBrk="1" hangingPunct="1"/>
            <a:endParaRPr lang="it-IT" altLang="it-IT" b="1" dirty="0"/>
          </a:p>
          <a:p>
            <a:pPr algn="ctr" eaLnBrk="1" hangingPunct="1"/>
            <a:endParaRPr lang="it-IT" altLang="it-IT" b="1" dirty="0" smtClean="0"/>
          </a:p>
          <a:p>
            <a:pPr algn="ctr" eaLnBrk="1" hangingPunct="1"/>
            <a:endParaRPr lang="it-IT" altLang="it-IT" b="1" dirty="0"/>
          </a:p>
          <a:p>
            <a:pPr algn="ctr" eaLnBrk="1" hangingPunct="1"/>
            <a:endParaRPr lang="it-IT" altLang="it-IT" b="1" dirty="0" smtClean="0"/>
          </a:p>
          <a:p>
            <a:pPr eaLnBrk="1" hangingPunct="1"/>
            <a:r>
              <a:rPr lang="it-IT" altLang="it-IT" sz="2400" b="1" dirty="0" smtClean="0">
                <a:solidFill>
                  <a:srgbClr val="002060"/>
                </a:solidFill>
              </a:rPr>
              <a:t>Commissione Europea: Procedura di infrazione 2018/2273.</a:t>
            </a:r>
          </a:p>
          <a:p>
            <a:pPr eaLnBrk="1" hangingPunct="1"/>
            <a:r>
              <a:rPr lang="it-IT" sz="2000" dirty="0" smtClean="0"/>
              <a:t>a) Divieto di subappaltare più del 30 per cento di un contratto pubblico; </a:t>
            </a:r>
          </a:p>
          <a:p>
            <a:pPr eaLnBrk="1" hangingPunct="1"/>
            <a:r>
              <a:rPr lang="it-IT" sz="2000" dirty="0" smtClean="0"/>
              <a:t>b) Obbligo di indicare la terna di subappaltatori proposti;</a:t>
            </a:r>
          </a:p>
          <a:p>
            <a:pPr eaLnBrk="1" hangingPunct="1"/>
            <a:r>
              <a:rPr lang="it-IT" sz="2000" dirty="0" smtClean="0"/>
              <a:t>c) Divieto per un subappaltatore di fare a sua volta ricorso ad un altro subappaltatore.</a:t>
            </a:r>
            <a:endParaRPr lang="it-IT" altLang="it-IT" sz="20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it-IT" altLang="it-IT" sz="2400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it-IT" altLang="it-IT" sz="2400" b="1" dirty="0" smtClean="0">
                <a:solidFill>
                  <a:srgbClr val="002060"/>
                </a:solidFill>
              </a:rPr>
              <a:t>Art. 105</a:t>
            </a:r>
            <a:r>
              <a:rPr lang="it-IT" altLang="it-IT" sz="2400" b="1" dirty="0" smtClean="0"/>
              <a:t>:</a:t>
            </a:r>
          </a:p>
          <a:p>
            <a:pPr algn="just" eaLnBrk="1" hangingPunct="1"/>
            <a:r>
              <a:rPr lang="it-IT" altLang="it-IT" sz="2400" dirty="0" smtClean="0"/>
              <a:t>Novità:</a:t>
            </a:r>
          </a:p>
          <a:p>
            <a:pPr algn="just" eaLnBrk="1" hangingPunct="1"/>
            <a:r>
              <a:rPr lang="it-IT" altLang="it-IT" sz="2400" dirty="0" smtClean="0"/>
              <a:t>1) </a:t>
            </a:r>
            <a:r>
              <a:rPr lang="it-IT" altLang="it-I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innalzamento</a:t>
            </a:r>
            <a:r>
              <a:rPr lang="it-IT" altLang="it-IT" sz="2400" dirty="0" smtClean="0"/>
              <a:t> al 40% della quota subappaltabile</a:t>
            </a:r>
          </a:p>
          <a:p>
            <a:pPr algn="just" eaLnBrk="1" hangingPunct="1"/>
            <a:r>
              <a:rPr lang="it-IT" altLang="it-IT" sz="2400" dirty="0" smtClean="0"/>
              <a:t>2) </a:t>
            </a:r>
            <a:r>
              <a:rPr lang="it-IT" altLang="it-IT" sz="2400" dirty="0" smtClean="0">
                <a:solidFill>
                  <a:schemeClr val="tx1"/>
                </a:solidFill>
              </a:rPr>
              <a:t>sospensione</a:t>
            </a:r>
            <a:r>
              <a:rPr lang="it-IT" altLang="it-IT" sz="2400" dirty="0" smtClean="0"/>
              <a:t> dell’obbligo dell’indicazione preventiva dei subappaltatori.</a:t>
            </a:r>
          </a:p>
        </p:txBody>
      </p:sp>
    </p:spTree>
    <p:extLst>
      <p:ext uri="{BB962C8B-B14F-4D97-AF65-F5344CB8AC3E}">
        <p14:creationId xmlns:p14="http://schemas.microsoft.com/office/powerpoint/2010/main" val="1129009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contenuto 2"/>
          <p:cNvSpPr>
            <a:spLocks noGrp="1"/>
          </p:cNvSpPr>
          <p:nvPr>
            <p:ph idx="4294967295"/>
          </p:nvPr>
        </p:nvSpPr>
        <p:spPr>
          <a:xfrm>
            <a:off x="457200" y="548680"/>
            <a:ext cx="8291264" cy="5577483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it-IT" altLang="it-IT" b="1" dirty="0" smtClean="0"/>
              <a:t>Subappalto</a:t>
            </a:r>
            <a:endParaRPr lang="it-IT" altLang="it-IT" sz="2800" b="1" dirty="0" smtClean="0"/>
          </a:p>
          <a:p>
            <a:pPr algn="just" eaLnBrk="1" hangingPunct="1"/>
            <a:r>
              <a:rPr lang="it-IT" altLang="it-IT" sz="2400" b="1" dirty="0" smtClean="0">
                <a:solidFill>
                  <a:srgbClr val="002060"/>
                </a:solidFill>
              </a:rPr>
              <a:t>Commissione</a:t>
            </a:r>
            <a:r>
              <a:rPr lang="it-IT" altLang="it-IT" sz="2400" b="1" dirty="0" smtClean="0"/>
              <a:t>:</a:t>
            </a:r>
            <a:r>
              <a:rPr lang="it-IT" altLang="it-IT" sz="2000" b="1" dirty="0" smtClean="0"/>
              <a:t> lettera di costituzione in mora 7 febbraio 2019 della (Procedura di infrazione UE)</a:t>
            </a:r>
          </a:p>
          <a:p>
            <a:pPr algn="ctr" eaLnBrk="1" hangingPunct="1"/>
            <a:endParaRPr lang="it-IT" altLang="it-IT" sz="2800" b="1" dirty="0" smtClean="0"/>
          </a:p>
          <a:p>
            <a:pPr algn="ctr" eaLnBrk="1" hangingPunct="1"/>
            <a:r>
              <a:rPr lang="it-IT" altLang="it-IT" sz="2800" b="1" dirty="0" smtClean="0"/>
              <a:t>sul Divieto di subappalto per non più del 30%</a:t>
            </a:r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r>
              <a:rPr lang="it-IT" altLang="it-IT" sz="2400" dirty="0" smtClean="0"/>
              <a:t>nelle direttive </a:t>
            </a:r>
            <a:r>
              <a:rPr lang="it-IT" altLang="it-IT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esiste</a:t>
            </a:r>
            <a:r>
              <a:rPr lang="it-IT" altLang="it-IT" sz="2400" dirty="0" smtClean="0"/>
              <a:t> un limite obbligatorio all’importo</a:t>
            </a:r>
          </a:p>
          <a:p>
            <a:pPr algn="just" eaLnBrk="1" hangingPunct="1"/>
            <a:r>
              <a:rPr lang="it-IT" altLang="it-IT" sz="1800" dirty="0" smtClean="0"/>
              <a:t>[ogni restrizione deve essere giustificata dalla particolare natura delle prestazioni]</a:t>
            </a:r>
          </a:p>
          <a:p>
            <a:pPr algn="just" eaLnBrk="1" hangingPunct="1"/>
            <a:r>
              <a:rPr lang="it-IT" altLang="it-IT" sz="2400" dirty="0" smtClean="0"/>
              <a:t>favorire la partecipazione delle PMI agli appalti pubblici</a:t>
            </a:r>
          </a:p>
          <a:p>
            <a:pPr algn="just" eaLnBrk="1" hangingPunct="1"/>
            <a:r>
              <a:rPr lang="it-IT" altLang="it-IT" sz="2400" dirty="0" smtClean="0"/>
              <a:t>il subappalto è uno strumento a tale fine</a:t>
            </a:r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r>
              <a:rPr lang="it-IT" altLang="it-IT" sz="2400" dirty="0" smtClean="0">
                <a:solidFill>
                  <a:srgbClr val="0070C0"/>
                </a:solidFill>
              </a:rPr>
              <a:t>Corte di Giustizia</a:t>
            </a:r>
            <a:r>
              <a:rPr lang="it-IT" altLang="it-IT" sz="2400" dirty="0" smtClean="0"/>
              <a:t> (C-406/14): incompatibile con il diritto UE ogni limitazione astratta al subappalto.</a:t>
            </a:r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endParaRPr lang="it-IT" alt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607541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contenuto 2"/>
          <p:cNvSpPr>
            <a:spLocks noGrp="1"/>
          </p:cNvSpPr>
          <p:nvPr>
            <p:ph idx="4294967295"/>
          </p:nvPr>
        </p:nvSpPr>
        <p:spPr>
          <a:xfrm>
            <a:off x="539552" y="1196752"/>
            <a:ext cx="8229600" cy="4929188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it-IT" altLang="it-IT" b="1" dirty="0" smtClean="0"/>
              <a:t>Subappalto</a:t>
            </a:r>
            <a:endParaRPr lang="it-IT" altLang="it-IT" sz="2800" b="1" dirty="0" smtClean="0"/>
          </a:p>
          <a:p>
            <a:pPr algn="just" eaLnBrk="1" hangingPunct="1"/>
            <a:r>
              <a:rPr lang="it-IT" altLang="it-IT" sz="2400" dirty="0" smtClean="0"/>
              <a:t>Con il d. l. n. 32/2019: 50%     </a:t>
            </a:r>
            <a:r>
              <a:rPr lang="it-IT" altLang="it-IT" sz="2400" dirty="0" smtClean="0">
                <a:latin typeface="Arial" charset="0"/>
                <a:cs typeface="Arial" charset="0"/>
              </a:rPr>
              <a:t>►→ 40%</a:t>
            </a:r>
          </a:p>
          <a:p>
            <a:pPr algn="ctr" eaLnBrk="1" hangingPunct="1"/>
            <a:r>
              <a:rPr lang="it-IT" altLang="it-IT" sz="2400" dirty="0" smtClean="0">
                <a:latin typeface="Arial" charset="0"/>
                <a:cs typeface="Arial" charset="0"/>
              </a:rPr>
              <a:t>Principi di ordine sociale </a:t>
            </a:r>
          </a:p>
          <a:p>
            <a:pPr algn="just" eaLnBrk="1" hangingPunct="1"/>
            <a:r>
              <a:rPr lang="it-IT" altLang="it-IT" sz="24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Art. 36 </a:t>
            </a:r>
            <a:r>
              <a:rPr lang="it-IT" altLang="it-IT" sz="2400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Tfue</a:t>
            </a:r>
            <a:r>
              <a:rPr lang="it-IT" altLang="it-IT" sz="2400" dirty="0" smtClean="0">
                <a:latin typeface="Arial" charset="0"/>
                <a:cs typeface="Arial" charset="0"/>
              </a:rPr>
              <a:t>:</a:t>
            </a:r>
            <a:r>
              <a:rPr lang="it-IT" altLang="it-IT" sz="2000" dirty="0" smtClean="0">
                <a:latin typeface="Arial" charset="0"/>
                <a:cs typeface="Arial" charset="0"/>
              </a:rPr>
              <a:t> […] impregiudicati i divieti o restrizioni all'importazione, all'esportazione e al transito giustificati da motivi di moralità pubblica, di ordine pubblico, di pubblica sicurezza, di tutela della salute e della vita delle persone e degli animali o di preservazione dei vegetali, di protezione del patrimonio artistico, storico o archeologico nazionale, o di tutela della proprietà industriale e commerciale.</a:t>
            </a:r>
            <a:r>
              <a:rPr lang="it-IT" altLang="it-IT" sz="2400" dirty="0" smtClean="0">
                <a:latin typeface="Arial" charset="0"/>
                <a:cs typeface="Arial" charset="0"/>
              </a:rPr>
              <a:t> </a:t>
            </a:r>
            <a:endParaRPr lang="it-IT" altLang="it-IT" sz="2400" dirty="0" smtClean="0"/>
          </a:p>
          <a:p>
            <a:pPr algn="just" eaLnBrk="1" hangingPunct="1"/>
            <a:r>
              <a:rPr lang="it-IT" altLang="it-IT" sz="2400" dirty="0" smtClean="0">
                <a:solidFill>
                  <a:srgbClr val="0070C0"/>
                </a:solidFill>
              </a:rPr>
              <a:t>Direttiva 24/2014/UE (</a:t>
            </a:r>
            <a:r>
              <a:rPr lang="it-IT" altLang="it-IT" sz="2400" dirty="0" err="1" smtClean="0">
                <a:solidFill>
                  <a:srgbClr val="0070C0"/>
                </a:solidFill>
              </a:rPr>
              <a:t>cons</a:t>
            </a:r>
            <a:r>
              <a:rPr lang="it-IT" altLang="it-IT" sz="2400" dirty="0" smtClean="0">
                <a:solidFill>
                  <a:srgbClr val="0070C0"/>
                </a:solidFill>
              </a:rPr>
              <a:t>. 41):</a:t>
            </a:r>
            <a:r>
              <a:rPr lang="it-IT" altLang="it-IT" sz="2000" dirty="0" smtClean="0">
                <a:solidFill>
                  <a:srgbClr val="0070C0"/>
                </a:solidFill>
              </a:rPr>
              <a:t> </a:t>
            </a:r>
            <a:r>
              <a:rPr lang="it-IT" altLang="it-IT" sz="2000" dirty="0" smtClean="0">
                <a:solidFill>
                  <a:schemeClr val="tx2"/>
                </a:solidFill>
                <a:latin typeface="Albertus Extra Bold" pitchFamily="34" charset="0"/>
              </a:rPr>
              <a:t>principio di salvaguardia dell’ordine pubblico</a:t>
            </a:r>
          </a:p>
        </p:txBody>
      </p:sp>
    </p:spTree>
    <p:extLst>
      <p:ext uri="{BB962C8B-B14F-4D97-AF65-F5344CB8AC3E}">
        <p14:creationId xmlns:p14="http://schemas.microsoft.com/office/powerpoint/2010/main" val="3994147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contenuto 2"/>
          <p:cNvSpPr>
            <a:spLocks noGrp="1"/>
          </p:cNvSpPr>
          <p:nvPr>
            <p:ph idx="4294967295"/>
          </p:nvPr>
        </p:nvSpPr>
        <p:spPr>
          <a:xfrm>
            <a:off x="539750" y="548681"/>
            <a:ext cx="8352730" cy="5833070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it-IT" altLang="it-IT" sz="2800" b="1" dirty="0" smtClean="0"/>
              <a:t>Obbligo di indicare la terna dei subappaltatori:</a:t>
            </a:r>
          </a:p>
          <a:p>
            <a:pPr algn="just" eaLnBrk="1" hangingPunct="1"/>
            <a:endParaRPr lang="it-IT" alt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it-IT" altLang="it-IT" sz="2400" b="1" dirty="0" smtClean="0">
                <a:latin typeface="Times New Roman" pitchFamily="18" charset="0"/>
                <a:cs typeface="Times New Roman" pitchFamily="18" charset="0"/>
              </a:rPr>
              <a:t>Sussisteva:</a:t>
            </a:r>
          </a:p>
          <a:p>
            <a:pPr algn="just" eaLnBrk="1" hangingPunct="1"/>
            <a:endParaRPr lang="it-IT" alt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it-IT" altLang="it-IT" sz="2400" b="1" dirty="0" smtClean="0">
                <a:latin typeface="Times New Roman" pitchFamily="18" charset="0"/>
                <a:cs typeface="Times New Roman" pitchFamily="18" charset="0"/>
              </a:rPr>
              <a:t>1) per gli appalti di importo  pari o superiore alle soglie comunitarie</a:t>
            </a:r>
          </a:p>
          <a:p>
            <a:pPr algn="just" eaLnBrk="1" hangingPunct="1"/>
            <a:r>
              <a:rPr lang="it-IT" altLang="it-IT" sz="2400" b="1" dirty="0" smtClean="0">
                <a:latin typeface="Times New Roman" pitchFamily="18" charset="0"/>
                <a:cs typeface="Times New Roman" pitchFamily="18" charset="0"/>
              </a:rPr>
              <a:t>2) per tutti gli appalti che avessero ad oggetto attività a più alto rischio di infiltrazione mafiosa (art. 1, cm. 53, l. n. 190/2012).</a:t>
            </a:r>
          </a:p>
          <a:p>
            <a:pPr algn="just" eaLnBrk="1" hangingPunct="1"/>
            <a:endParaRPr lang="it-IT" altLang="it-IT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it-IT" alt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it-IT" alt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it-IT" alt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it-IT" altLang="it-IT" sz="2400" b="1" dirty="0" smtClean="0">
                <a:latin typeface="Times New Roman" pitchFamily="18" charset="0"/>
                <a:cs typeface="Times New Roman" pitchFamily="18" charset="0"/>
              </a:rPr>
              <a:t>Le stazioni appaltanti: nei disciplinari di gara eliminazione dell’obbligo di determinazione della terna. </a:t>
            </a:r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993289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17411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 eaLnBrk="1" hangingPunct="1"/>
            <a:r>
              <a:rPr lang="it-IT" altLang="it-IT" sz="2800" b="1" dirty="0" smtClean="0">
                <a:latin typeface="Times New Roman" pitchFamily="18" charset="0"/>
                <a:cs typeface="Times New Roman" pitchFamily="18" charset="0"/>
              </a:rPr>
              <a:t>Divieto di subappaltare ad altro concorrente</a:t>
            </a:r>
          </a:p>
          <a:p>
            <a:pPr algn="just" eaLnBrk="1" hangingPunct="1"/>
            <a:endParaRPr lang="it-IT" altLang="it-IT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it-IT" altLang="it-IT" dirty="0" smtClean="0"/>
              <a:t>viola il principio di proporzionalità: non offre la possibilità di dimostrare che l’aver partecipato alla stessa gara non ha influito sul loro comportamento nella gara.</a:t>
            </a:r>
          </a:p>
          <a:p>
            <a:pPr algn="just" eaLnBrk="1" hangingPunct="1"/>
            <a:endParaRPr lang="it-IT" altLang="it-IT" dirty="0" smtClean="0"/>
          </a:p>
          <a:p>
            <a:pPr algn="just" eaLnBrk="1" hangingPunct="1"/>
            <a:endParaRPr lang="it-IT" altLang="it-IT" dirty="0" smtClean="0">
              <a:solidFill>
                <a:srgbClr val="0070C0"/>
              </a:solidFill>
            </a:endParaRPr>
          </a:p>
          <a:p>
            <a:pPr algn="just" eaLnBrk="1" hangingPunct="1"/>
            <a:r>
              <a:rPr lang="it-IT" altLang="it-IT" dirty="0" smtClean="0">
                <a:solidFill>
                  <a:srgbClr val="0070C0"/>
                </a:solidFill>
              </a:rPr>
              <a:t>Corte di Giustizia</a:t>
            </a:r>
            <a:r>
              <a:rPr lang="it-IT" altLang="it-IT" dirty="0" smtClean="0"/>
              <a:t>.   </a:t>
            </a:r>
          </a:p>
          <a:p>
            <a:endParaRPr lang="it-IT" dirty="0" smtClean="0"/>
          </a:p>
          <a:p>
            <a:endParaRPr lang="it-IT" dirty="0"/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Resta l’obbligo, nonostante le obiezioni della procedura di infrazione: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 vuole eliminare ogni commistione tra la fase di affidamento e quella dell’esecuzione sul presupposto che un collegamento tra le due fasi falserebbe la concorrenza.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799631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196975"/>
            <a:ext cx="8229600" cy="4929188"/>
          </a:xfrm>
          <a:prstGeom prst="rect">
            <a:avLst/>
          </a:prstGeom>
        </p:spPr>
        <p:txBody>
          <a:bodyPr/>
          <a:lstStyle/>
          <a:p>
            <a:pPr algn="just" eaLnBrk="1" hangingPunct="1"/>
            <a:r>
              <a:rPr lang="it-IT" altLang="it-IT" sz="2800" smtClean="0"/>
              <a:t>27 provvedimenti attuativi</a:t>
            </a:r>
          </a:p>
          <a:p>
            <a:pPr algn="just" eaLnBrk="1" hangingPunct="1"/>
            <a:endParaRPr lang="it-IT" altLang="it-IT" sz="2800" smtClean="0"/>
          </a:p>
          <a:p>
            <a:pPr algn="just" eaLnBrk="1" hangingPunct="1"/>
            <a:r>
              <a:rPr lang="it-IT" altLang="it-IT" sz="2800" smtClean="0"/>
              <a:t>18 decreti necessari per i commissari straordinari (di cui 7 entro metà luglio)</a:t>
            </a:r>
          </a:p>
          <a:p>
            <a:pPr algn="just" eaLnBrk="1" hangingPunct="1"/>
            <a:endParaRPr lang="it-IT" altLang="it-IT" sz="2800" smtClean="0"/>
          </a:p>
          <a:p>
            <a:pPr algn="just" eaLnBrk="1" hangingPunct="1"/>
            <a:r>
              <a:rPr lang="it-IT" altLang="it-IT" sz="2800" smtClean="0"/>
              <a:t>lista delle opere bloccate da sottoporre a commissariamento</a:t>
            </a:r>
          </a:p>
          <a:p>
            <a:pPr algn="ctr" eaLnBrk="1" hangingPunct="1"/>
            <a:endParaRPr lang="it-IT" altLang="it-IT" sz="2800" smtClean="0"/>
          </a:p>
          <a:p>
            <a:pPr algn="just" eaLnBrk="1" hangingPunct="1"/>
            <a:endParaRPr lang="it-IT" altLang="it-IT" sz="2800" smtClean="0"/>
          </a:p>
        </p:txBody>
      </p:sp>
    </p:spTree>
    <p:extLst>
      <p:ext uri="{BB962C8B-B14F-4D97-AF65-F5344CB8AC3E}">
        <p14:creationId xmlns:p14="http://schemas.microsoft.com/office/powerpoint/2010/main" val="904623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196975"/>
            <a:ext cx="8229600" cy="4929188"/>
          </a:xfrm>
          <a:prstGeom prst="rect">
            <a:avLst/>
          </a:prstGeom>
        </p:spPr>
        <p:txBody>
          <a:bodyPr/>
          <a:lstStyle/>
          <a:p>
            <a:pPr algn="just" eaLnBrk="1" hangingPunct="1"/>
            <a:r>
              <a:rPr lang="it-IT" sz="2800" smtClean="0">
                <a:solidFill>
                  <a:srgbClr val="262626"/>
                </a:solidFill>
              </a:rPr>
              <a:t>Il ricorso al modello «commissariale»: anche per grandi interventi infrastrutturali (rete viaria siciliana; MOSE; porto di Genova …)</a:t>
            </a:r>
          </a:p>
          <a:p>
            <a:pPr algn="just" eaLnBrk="1" hangingPunct="1"/>
            <a:endParaRPr lang="it-IT" sz="2800" smtClean="0"/>
          </a:p>
          <a:p>
            <a:pPr algn="just" eaLnBrk="1" hangingPunct="1"/>
            <a:r>
              <a:rPr lang="it-IT" sz="2800" smtClean="0"/>
              <a:t>il modello commissariale è un modello emergenziale, come tale eccezionale in antitesi alle garanzie procedimentali ed ai principi del Codice.</a:t>
            </a:r>
          </a:p>
          <a:p>
            <a:pPr algn="just" eaLnBrk="1" hangingPunct="1"/>
            <a:r>
              <a:rPr lang="it-IT" sz="2800" smtClean="0"/>
              <a:t>Compiti: elaborazione ed approvazione dei progetti; funzioni di stazione appaltante; operano in deroga al Codice dei c. c.; provvedono all’occupazione ed espropriazione delle aree.</a:t>
            </a:r>
          </a:p>
          <a:p>
            <a:pPr algn="just" eaLnBrk="1" hangingPunct="1"/>
            <a:r>
              <a:rPr lang="it-IT" sz="2800" smtClean="0"/>
              <a:t>  </a:t>
            </a:r>
          </a:p>
          <a:p>
            <a:pPr algn="just" eaLnBrk="1" hangingPunct="1"/>
            <a:endParaRPr lang="it-IT" sz="2800" smtClean="0"/>
          </a:p>
        </p:txBody>
      </p:sp>
    </p:spTree>
    <p:extLst>
      <p:ext uri="{BB962C8B-B14F-4D97-AF65-F5344CB8AC3E}">
        <p14:creationId xmlns:p14="http://schemas.microsoft.com/office/powerpoint/2010/main" val="2080195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it-IT" altLang="it-IT" dirty="0" smtClean="0"/>
          </a:p>
          <a:p>
            <a:pPr eaLnBrk="1" hangingPunct="1"/>
            <a:endParaRPr lang="it-IT" altLang="it-IT" dirty="0" smtClean="0"/>
          </a:p>
          <a:p>
            <a:pPr eaLnBrk="1" hangingPunct="1"/>
            <a:r>
              <a:rPr lang="it-IT" altLang="it-IT" dirty="0" smtClean="0"/>
              <a:t>Le opere ferme:</a:t>
            </a:r>
          </a:p>
          <a:p>
            <a:pPr eaLnBrk="1" hangingPunct="1"/>
            <a:r>
              <a:rPr lang="it-IT" altLang="it-IT" dirty="0" smtClean="0"/>
              <a:t>84% prima dell’apertura del cantiere</a:t>
            </a:r>
          </a:p>
          <a:p>
            <a:pPr eaLnBrk="1" hangingPunct="1"/>
            <a:endParaRPr lang="it-IT" altLang="it-IT" dirty="0" smtClean="0"/>
          </a:p>
          <a:p>
            <a:pPr eaLnBrk="1" hangingPunct="1"/>
            <a:r>
              <a:rPr lang="it-IT" altLang="it-IT" dirty="0" smtClean="0"/>
              <a:t>Le opere ferme a causa della complessità del Codice:</a:t>
            </a:r>
            <a:r>
              <a:rPr lang="it-IT" altLang="it-IT" sz="4800" dirty="0" smtClean="0"/>
              <a:t> 9%</a:t>
            </a:r>
          </a:p>
          <a:p>
            <a:pPr eaLnBrk="1" hangingPunct="1"/>
            <a:endParaRPr lang="it-IT" altLang="it-IT" dirty="0" smtClean="0"/>
          </a:p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581168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196975"/>
            <a:ext cx="8218488" cy="4929188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Legge 14 giugno 2019, n. 55</a:t>
            </a:r>
            <a:r>
              <a:rPr lang="it-IT" smtClean="0">
                <a:solidFill>
                  <a:srgbClr val="002060"/>
                </a:solidFill>
              </a:rPr>
              <a:t> </a:t>
            </a:r>
            <a:r>
              <a:rPr lang="it-IT" smtClean="0"/>
              <a:t>( → </a:t>
            </a:r>
            <a:r>
              <a:rPr lang="it-IT" sz="2800" smtClean="0"/>
              <a:t>d. l. n. 32/2019)</a:t>
            </a:r>
          </a:p>
          <a:p>
            <a:pPr eaLnBrk="1" hangingPunct="1">
              <a:defRPr/>
            </a:pPr>
            <a:endParaRPr lang="it-IT" sz="2800" smtClean="0"/>
          </a:p>
          <a:p>
            <a:pPr algn="just" eaLnBrk="1" hangingPunct="1">
              <a:defRPr/>
            </a:pPr>
            <a:r>
              <a:rPr lang="it-IT" sz="2800" smtClean="0"/>
              <a:t>«Disposizioni urgenti per il rilancio del settore dei contratti pubblici, per l’accelerazione degli interventi infrastrutturali, di rigenerazione urbana e di ricostruzione a seguito di eventi sismici»</a:t>
            </a:r>
          </a:p>
          <a:p>
            <a:pPr algn="just" eaLnBrk="1" hangingPunct="1">
              <a:defRPr/>
            </a:pPr>
            <a:endParaRPr lang="it-IT" sz="2800" smtClean="0"/>
          </a:p>
          <a:p>
            <a:pPr algn="ctr" eaLnBrk="1" hangingPunct="1">
              <a:defRPr/>
            </a:pPr>
            <a:r>
              <a:rPr lang="it-IT" sz="2800" smtClean="0"/>
              <a:t>C. d. «</a:t>
            </a:r>
            <a:r>
              <a:rPr lang="it-IT" sz="2800" b="1" smtClean="0"/>
              <a:t>Sblocca cantieri</a:t>
            </a:r>
            <a:r>
              <a:rPr lang="it-IT" sz="2800" smtClean="0"/>
              <a:t>»</a:t>
            </a:r>
          </a:p>
          <a:p>
            <a:pPr algn="ctr" eaLnBrk="1" hangingPunct="1">
              <a:defRPr/>
            </a:pPr>
            <a:endParaRPr lang="it-IT" sz="2800" smtClean="0"/>
          </a:p>
          <a:p>
            <a:pPr algn="ctr" eaLnBrk="1" hangingPunct="1">
              <a:defRPr/>
            </a:pPr>
            <a:r>
              <a:rPr lang="it-IT" sz="2800" smtClean="0"/>
              <a:t>In vigore dal:  </a:t>
            </a:r>
            <a:r>
              <a:rPr lang="it-IT" sz="2800" b="1" smtClean="0">
                <a:solidFill>
                  <a:srgbClr val="002060"/>
                </a:solidFill>
              </a:rPr>
              <a:t>18 giugno 2019</a:t>
            </a:r>
          </a:p>
          <a:p>
            <a:pPr eaLnBrk="1" hangingPunct="1">
              <a:defRPr/>
            </a:pPr>
            <a:endParaRPr lang="it-IT" sz="2800" smtClean="0"/>
          </a:p>
        </p:txBody>
      </p:sp>
    </p:spTree>
    <p:extLst>
      <p:ext uri="{BB962C8B-B14F-4D97-AF65-F5344CB8AC3E}">
        <p14:creationId xmlns:p14="http://schemas.microsoft.com/office/powerpoint/2010/main" val="1183200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CustomShape 1"/>
          <p:cNvSpPr/>
          <p:nvPr/>
        </p:nvSpPr>
        <p:spPr>
          <a:xfrm>
            <a:off x="1882800" y="1268280"/>
            <a:ext cx="6870960" cy="503892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659" name="Group 2"/>
          <p:cNvGrpSpPr/>
          <p:nvPr/>
        </p:nvGrpSpPr>
        <p:grpSpPr>
          <a:xfrm>
            <a:off x="765000" y="1268280"/>
            <a:ext cx="1116000" cy="5037480"/>
            <a:chOff x="765000" y="1268280"/>
            <a:chExt cx="1116000" cy="5037480"/>
          </a:xfrm>
        </p:grpSpPr>
        <p:pic>
          <p:nvPicPr>
            <p:cNvPr id="660" name="Picture 7"/>
            <p:cNvPicPr/>
            <p:nvPr/>
          </p:nvPicPr>
          <p:blipFill>
            <a:blip r:embed="rId2"/>
            <a:stretch/>
          </p:blipFill>
          <p:spPr>
            <a:xfrm>
              <a:off x="765000" y="1268280"/>
              <a:ext cx="1116000" cy="7048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1" name="Picture 8"/>
            <p:cNvPicPr/>
            <p:nvPr/>
          </p:nvPicPr>
          <p:blipFill>
            <a:blip r:embed="rId3"/>
            <a:stretch/>
          </p:blipFill>
          <p:spPr>
            <a:xfrm>
              <a:off x="765000" y="4152960"/>
              <a:ext cx="1116000" cy="7048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2" name="Picture 9"/>
            <p:cNvPicPr/>
            <p:nvPr/>
          </p:nvPicPr>
          <p:blipFill>
            <a:blip r:embed="rId4"/>
            <a:stretch/>
          </p:blipFill>
          <p:spPr>
            <a:xfrm>
              <a:off x="765000" y="3429000"/>
              <a:ext cx="1116000" cy="7066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3" name="Picture 10"/>
            <p:cNvPicPr/>
            <p:nvPr/>
          </p:nvPicPr>
          <p:blipFill>
            <a:blip r:embed="rId5"/>
            <a:stretch/>
          </p:blipFill>
          <p:spPr>
            <a:xfrm>
              <a:off x="765000" y="2698920"/>
              <a:ext cx="1116000" cy="7066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4" name="Picture 11"/>
            <p:cNvPicPr/>
            <p:nvPr/>
          </p:nvPicPr>
          <p:blipFill>
            <a:blip r:embed="rId6"/>
            <a:stretch/>
          </p:blipFill>
          <p:spPr>
            <a:xfrm>
              <a:off x="765000" y="1984320"/>
              <a:ext cx="1116000" cy="7048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5" name="Picture 12"/>
            <p:cNvPicPr/>
            <p:nvPr/>
          </p:nvPicPr>
          <p:blipFill>
            <a:blip r:embed="rId7"/>
            <a:stretch/>
          </p:blipFill>
          <p:spPr>
            <a:xfrm>
              <a:off x="765000" y="5599080"/>
              <a:ext cx="1116000" cy="70668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666" name="CustomShape 3"/>
          <p:cNvSpPr/>
          <p:nvPr/>
        </p:nvSpPr>
        <p:spPr>
          <a:xfrm>
            <a:off x="2444040" y="1363680"/>
            <a:ext cx="6637320" cy="2040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360" tIns="44280" rIns="90360" bIns="44280"/>
          <a:lstStyle/>
          <a:p>
            <a:pPr algn="ctr"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1" strike="noStrike" spc="-1" dirty="0">
                <a:solidFill>
                  <a:srgbClr val="C00000"/>
                </a:solidFill>
                <a:latin typeface="Arial"/>
                <a:ea typeface="Arial Unicode MS"/>
              </a:rPr>
              <a:t>Prof. Gian Franco </a:t>
            </a:r>
            <a:r>
              <a:rPr lang="it-IT" sz="2400" b="1" strike="noStrike" spc="-1" dirty="0" err="1">
                <a:solidFill>
                  <a:srgbClr val="C00000"/>
                </a:solidFill>
                <a:latin typeface="Arial"/>
                <a:ea typeface="Arial Unicode MS"/>
              </a:rPr>
              <a:t>Cartei</a:t>
            </a:r>
            <a:endParaRPr lang="it-IT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it-IT" sz="1600" b="1" strike="noStrike" spc="-1" dirty="0">
                <a:solidFill>
                  <a:srgbClr val="000066"/>
                </a:solidFill>
                <a:latin typeface="Trebuchet MS"/>
                <a:ea typeface="Arial Unicode MS"/>
              </a:rPr>
              <a:t>                          </a:t>
            </a:r>
            <a:r>
              <a:rPr lang="it-IT" sz="1600" b="1" strike="noStrike" spc="-1" dirty="0" smtClean="0">
                <a:solidFill>
                  <a:srgbClr val="244583"/>
                </a:solidFill>
                <a:latin typeface="Trebuchet MS"/>
                <a:ea typeface="Arial Unicode MS"/>
              </a:rPr>
              <a:t> </a:t>
            </a:r>
            <a:r>
              <a:rPr lang="it-IT" sz="1600" b="1" strike="noStrike" spc="-1" dirty="0">
                <a:solidFill>
                  <a:srgbClr val="244583"/>
                </a:solidFill>
                <a:latin typeface="Trebuchet MS"/>
                <a:ea typeface="Arial Unicode MS"/>
              </a:rPr>
              <a:t>349 1912315</a:t>
            </a:r>
            <a:endParaRPr lang="it-IT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</a:pPr>
            <a:endParaRPr lang="it-IT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it-IT" sz="1600" b="1" strike="noStrike" spc="-1" dirty="0">
                <a:solidFill>
                  <a:srgbClr val="000066"/>
                </a:solidFill>
                <a:latin typeface="Trebuchet MS"/>
                <a:ea typeface="Arial Unicode MS"/>
              </a:rPr>
              <a:t>                         </a:t>
            </a:r>
            <a:r>
              <a:rPr lang="it-IT" sz="1600" b="1" strike="noStrike" spc="-1" dirty="0">
                <a:solidFill>
                  <a:srgbClr val="244583"/>
                </a:solidFill>
                <a:latin typeface="Trebuchet MS"/>
                <a:ea typeface="Arial Unicode MS"/>
              </a:rPr>
              <a:t>cartei@unifi.it</a:t>
            </a:r>
            <a:r>
              <a:rPr lang="it-IT" sz="2400" b="0" strike="noStrike" spc="-1" dirty="0">
                <a:solidFill>
                  <a:srgbClr val="244583"/>
                </a:solidFill>
                <a:latin typeface="Century Schoolbook"/>
                <a:ea typeface="Arial Unicode MS"/>
              </a:rPr>
              <a:t> </a:t>
            </a:r>
            <a:endParaRPr lang="it-IT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400" b="0" strike="noStrike" spc="-1" dirty="0">
              <a:latin typeface="Arial"/>
            </a:endParaRPr>
          </a:p>
        </p:txBody>
      </p:sp>
      <p:pic>
        <p:nvPicPr>
          <p:cNvPr id="667" name="Picture 3"/>
          <p:cNvPicPr/>
          <p:nvPr/>
        </p:nvPicPr>
        <p:blipFill>
          <a:blip r:embed="rId8"/>
          <a:stretch/>
        </p:blipFill>
        <p:spPr>
          <a:xfrm>
            <a:off x="2475000" y="2901960"/>
            <a:ext cx="551160" cy="551160"/>
          </a:xfrm>
          <a:prstGeom prst="rect">
            <a:avLst/>
          </a:prstGeom>
          <a:ln>
            <a:noFill/>
          </a:ln>
        </p:spPr>
      </p:pic>
      <p:pic>
        <p:nvPicPr>
          <p:cNvPr id="668" name="Picture 186"/>
          <p:cNvPicPr/>
          <p:nvPr/>
        </p:nvPicPr>
        <p:blipFill>
          <a:blip r:embed="rId9"/>
          <a:stretch/>
        </p:blipFill>
        <p:spPr>
          <a:xfrm>
            <a:off x="765000" y="4873680"/>
            <a:ext cx="1116360" cy="707040"/>
          </a:xfrm>
          <a:prstGeom prst="rect">
            <a:avLst/>
          </a:prstGeom>
          <a:ln>
            <a:noFill/>
          </a:ln>
        </p:spPr>
      </p:pic>
      <p:pic>
        <p:nvPicPr>
          <p:cNvPr id="669" name="Picture 189"/>
          <p:cNvPicPr/>
          <p:nvPr/>
        </p:nvPicPr>
        <p:blipFill>
          <a:blip r:embed="rId10"/>
          <a:stretch/>
        </p:blipFill>
        <p:spPr>
          <a:xfrm>
            <a:off x="2446200" y="2104920"/>
            <a:ext cx="500400" cy="417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196975"/>
            <a:ext cx="8218488" cy="4929188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it-IT" alt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Legge 14 giugno 2019, n. 55</a:t>
            </a:r>
            <a:r>
              <a:rPr lang="it-IT" altLang="it-IT" dirty="0" smtClean="0">
                <a:solidFill>
                  <a:srgbClr val="002060"/>
                </a:solidFill>
              </a:rPr>
              <a:t> </a:t>
            </a:r>
            <a:r>
              <a:rPr lang="it-IT" altLang="it-IT" dirty="0" smtClean="0"/>
              <a:t>( → </a:t>
            </a:r>
            <a:r>
              <a:rPr lang="it-IT" altLang="it-IT" sz="2800" dirty="0" smtClean="0"/>
              <a:t>d. l. n. 32/2019)</a:t>
            </a:r>
          </a:p>
          <a:p>
            <a:pPr eaLnBrk="1" hangingPunct="1">
              <a:defRPr/>
            </a:pPr>
            <a:endParaRPr lang="it-IT" altLang="it-IT" sz="2800" dirty="0" smtClean="0"/>
          </a:p>
          <a:p>
            <a:pPr algn="just" eaLnBrk="1" hangingPunct="1">
              <a:defRPr/>
            </a:pPr>
            <a:r>
              <a:rPr lang="it-IT" altLang="it-IT" sz="2800" b="1" dirty="0" smtClean="0"/>
              <a:t>Capo I</a:t>
            </a:r>
            <a:r>
              <a:rPr lang="it-IT" altLang="it-IT" sz="2800" dirty="0" smtClean="0"/>
              <a:t> del </a:t>
            </a:r>
            <a:r>
              <a:rPr lang="it-IT" altLang="it-IT" sz="2800" dirty="0" err="1" smtClean="0"/>
              <a:t>d.l.</a:t>
            </a:r>
            <a:r>
              <a:rPr lang="it-IT" altLang="it-IT" sz="2800" dirty="0" smtClean="0"/>
              <a:t>: </a:t>
            </a:r>
            <a:r>
              <a:rPr lang="it-IT" altLang="it-IT" sz="2800" dirty="0" smtClean="0">
                <a:solidFill>
                  <a:srgbClr val="002060"/>
                </a:solidFill>
              </a:rPr>
              <a:t>Norme in materia di contratti pubblici, di accelerazione e di rigenerazione urbana</a:t>
            </a:r>
            <a:r>
              <a:rPr lang="it-IT" altLang="it-IT" sz="2800" dirty="0" smtClean="0"/>
              <a:t>».</a:t>
            </a:r>
          </a:p>
          <a:p>
            <a:pPr algn="just" eaLnBrk="1" hangingPunct="1">
              <a:defRPr/>
            </a:pPr>
            <a:endParaRPr lang="it-IT" altLang="it-IT" sz="2800" dirty="0" smtClean="0"/>
          </a:p>
          <a:p>
            <a:pPr algn="just" eaLnBrk="1" hangingPunct="1">
              <a:defRPr/>
            </a:pPr>
            <a:r>
              <a:rPr lang="it-IT" altLang="it-IT" sz="2800" dirty="0" smtClean="0"/>
              <a:t>Finalità:</a:t>
            </a:r>
          </a:p>
          <a:p>
            <a:pPr algn="just" eaLnBrk="1" hangingPunct="1">
              <a:defRPr/>
            </a:pPr>
            <a:r>
              <a:rPr lang="it-IT" altLang="it-IT" sz="2800" dirty="0" smtClean="0">
                <a:latin typeface="Arial" charset="0"/>
                <a:cs typeface="Arial" charset="0"/>
              </a:rPr>
              <a:t>			► semplificare</a:t>
            </a:r>
          </a:p>
          <a:p>
            <a:pPr algn="just" eaLnBrk="1" hangingPunct="1">
              <a:defRPr/>
            </a:pPr>
            <a:r>
              <a:rPr lang="it-IT" altLang="it-IT" sz="2800" dirty="0" smtClean="0">
                <a:latin typeface="Arial" charset="0"/>
                <a:cs typeface="Arial" charset="0"/>
              </a:rPr>
              <a:t>			► accelerare</a:t>
            </a:r>
          </a:p>
          <a:p>
            <a:pPr algn="just" eaLnBrk="1" hangingPunct="1">
              <a:defRPr/>
            </a:pPr>
            <a:endParaRPr lang="it-IT" altLang="it-IT" sz="2800" dirty="0" smtClean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t-IT" altLang="it-IT" sz="2800" dirty="0" smtClean="0">
                <a:latin typeface="Arial" charset="0"/>
                <a:cs typeface="Arial" charset="0"/>
              </a:rPr>
              <a:t>Modifiche al Codice dei contratti pubblici</a:t>
            </a:r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184436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196975"/>
            <a:ext cx="8229600" cy="4929188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it-IT" altLang="it-IT" sz="2800" dirty="0" smtClean="0"/>
              <a:t>Numerose novità:</a:t>
            </a:r>
          </a:p>
          <a:p>
            <a:pPr algn="ctr" eaLnBrk="1" hangingPunct="1"/>
            <a:endParaRPr lang="it-IT" altLang="it-IT" sz="2800" dirty="0" smtClean="0"/>
          </a:p>
          <a:p>
            <a:pPr marL="457200" lvl="1" indent="0" algn="just" eaLnBrk="1" hangingPunct="1">
              <a:buFont typeface="Arial" charset="0"/>
              <a:buNone/>
            </a:pPr>
            <a:r>
              <a:rPr lang="it-IT" altLang="it-IT" sz="3200" dirty="0" smtClean="0"/>
              <a:t>● Appalti </a:t>
            </a:r>
            <a:r>
              <a:rPr lang="it-IT" altLang="it-IT" sz="3200" dirty="0" err="1" smtClean="0"/>
              <a:t>sottosoglia</a:t>
            </a:r>
            <a:endParaRPr lang="it-IT" altLang="it-IT" sz="3200" dirty="0" smtClean="0"/>
          </a:p>
          <a:p>
            <a:pPr algn="just" eaLnBrk="1" hangingPunct="1"/>
            <a:endParaRPr lang="it-IT" altLang="it-IT" dirty="0" smtClean="0"/>
          </a:p>
          <a:p>
            <a:pPr marL="914400" lvl="2" indent="0" algn="just" eaLnBrk="1" hangingPunct="1">
              <a:buFont typeface="Arial" charset="0"/>
              <a:buNone/>
            </a:pPr>
            <a:r>
              <a:rPr lang="it-IT" altLang="it-IT" sz="3200" dirty="0" smtClean="0"/>
              <a:t>● Criteri di aggiudicazione</a:t>
            </a:r>
          </a:p>
          <a:p>
            <a:pPr algn="just" eaLnBrk="1" hangingPunct="1"/>
            <a:endParaRPr lang="it-IT" altLang="it-IT" dirty="0" smtClean="0"/>
          </a:p>
          <a:p>
            <a:pPr marL="1371600" lvl="3" indent="0" algn="just" eaLnBrk="1" hangingPunct="1">
              <a:buFont typeface="Arial" charset="0"/>
              <a:buNone/>
            </a:pPr>
            <a:r>
              <a:rPr lang="it-IT" altLang="it-IT" sz="3200" dirty="0" smtClean="0"/>
              <a:t>● Commissari di gara</a:t>
            </a:r>
          </a:p>
          <a:p>
            <a:pPr marL="1371600" lvl="3" indent="0" algn="just" eaLnBrk="1" hangingPunct="1">
              <a:buFont typeface="Arial" charset="0"/>
              <a:buNone/>
            </a:pPr>
            <a:endParaRPr lang="it-IT" altLang="it-IT" sz="3200" dirty="0" smtClean="0"/>
          </a:p>
          <a:p>
            <a:pPr marL="1371600" lvl="3" indent="0" algn="just" eaLnBrk="1" hangingPunct="1">
              <a:buFont typeface="Arial" charset="0"/>
              <a:buNone/>
            </a:pPr>
            <a:r>
              <a:rPr lang="it-IT" altLang="it-IT" sz="3200" dirty="0" smtClean="0"/>
              <a:t>	● Partenariato pubblico-privato</a:t>
            </a:r>
          </a:p>
        </p:txBody>
      </p:sp>
    </p:spTree>
    <p:extLst>
      <p:ext uri="{BB962C8B-B14F-4D97-AF65-F5344CB8AC3E}">
        <p14:creationId xmlns:p14="http://schemas.microsoft.com/office/powerpoint/2010/main" val="375089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contenuto 2"/>
          <p:cNvSpPr>
            <a:spLocks noGrp="1"/>
          </p:cNvSpPr>
          <p:nvPr>
            <p:ph idx="4294967295"/>
          </p:nvPr>
        </p:nvSpPr>
        <p:spPr>
          <a:xfrm>
            <a:off x="457200" y="548680"/>
            <a:ext cx="8291264" cy="5904656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endParaRPr lang="it-IT" sz="2800" b="1" dirty="0" smtClean="0"/>
          </a:p>
          <a:p>
            <a:pPr algn="ctr" eaLnBrk="1" hangingPunct="1"/>
            <a:r>
              <a:rPr lang="it-IT" sz="2800" b="1" dirty="0" smtClean="0"/>
              <a:t>Ritorno al Regolamento Unico </a:t>
            </a:r>
          </a:p>
          <a:p>
            <a:pPr algn="ctr" eaLnBrk="1" hangingPunct="1"/>
            <a:r>
              <a:rPr lang="it-IT" sz="2800" b="1" dirty="0" smtClean="0"/>
              <a:t>(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art. 216, cm. 27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octies</a:t>
            </a:r>
            <a:r>
              <a:rPr lang="it-IT" sz="2800" b="1" dirty="0" smtClean="0"/>
              <a:t>):</a:t>
            </a:r>
          </a:p>
          <a:p>
            <a:pPr algn="ctr" eaLnBrk="1" hangingPunct="1"/>
            <a:endParaRPr lang="it-IT" sz="2800" b="1" dirty="0"/>
          </a:p>
          <a:p>
            <a:pPr eaLnBrk="1" hangingPunct="1"/>
            <a:r>
              <a:rPr lang="it-IT" sz="2400" dirty="0" smtClean="0"/>
              <a:t>requisiti dei progettisti 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compiti del RUP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procedure </a:t>
            </a:r>
            <a:r>
              <a:rPr lang="it-IT" sz="2400" dirty="0" err="1" smtClean="0"/>
              <a:t>sottosoglia</a:t>
            </a:r>
            <a:endParaRPr lang="it-IT" sz="2400" dirty="0" smtClean="0"/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verifica di conformità e collaudo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qualificazione, progettazione e collaudo nei beni culturali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>
                <a:solidFill>
                  <a:srgbClr val="0D0D0D"/>
                </a:solidFill>
              </a:rPr>
              <a:t>In sede di conversione elenco più puntuale delle materie</a:t>
            </a:r>
          </a:p>
        </p:txBody>
      </p:sp>
    </p:spTree>
    <p:extLst>
      <p:ext uri="{BB962C8B-B14F-4D97-AF65-F5344CB8AC3E}">
        <p14:creationId xmlns:p14="http://schemas.microsoft.com/office/powerpoint/2010/main" val="408222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contenuto 2"/>
          <p:cNvSpPr>
            <a:spLocks noGrp="1"/>
          </p:cNvSpPr>
          <p:nvPr>
            <p:ph idx="4294967295"/>
          </p:nvPr>
        </p:nvSpPr>
        <p:spPr>
          <a:xfrm>
            <a:off x="457200" y="404665"/>
            <a:ext cx="8363272" cy="5761186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it-IT" altLang="it-IT" sz="2800" b="1" dirty="0" smtClean="0"/>
              <a:t>Ritorno al Regolamento:</a:t>
            </a:r>
          </a:p>
          <a:p>
            <a:pPr algn="ctr" eaLnBrk="1" hangingPunct="1"/>
            <a:endParaRPr lang="it-IT" altLang="it-IT" sz="2800" b="1" dirty="0" smtClean="0"/>
          </a:p>
          <a:p>
            <a:pPr algn="ctr" eaLnBrk="1" hangingPunct="1"/>
            <a:r>
              <a:rPr lang="it-IT" altLang="it-IT" sz="2800" dirty="0" smtClean="0"/>
              <a:t>Cessazione di efficacia:</a:t>
            </a:r>
          </a:p>
          <a:p>
            <a:pPr algn="ctr" eaLnBrk="1" hangingPunct="1"/>
            <a:endParaRPr lang="it-IT" altLang="it-IT" sz="2800" dirty="0" smtClean="0"/>
          </a:p>
          <a:p>
            <a:pPr algn="just" eaLnBrk="1" hangingPunct="1"/>
            <a:r>
              <a:rPr lang="it-IT" altLang="it-IT" sz="2800" dirty="0" smtClean="0">
                <a:solidFill>
                  <a:srgbClr val="002060"/>
                </a:solidFill>
              </a:rPr>
              <a:t>decreti ministeriali</a:t>
            </a:r>
            <a:r>
              <a:rPr lang="it-IT" altLang="it-IT" sz="2800" dirty="0" smtClean="0"/>
              <a:t> adottati in attuazione del Codice</a:t>
            </a:r>
          </a:p>
          <a:p>
            <a:pPr algn="just" eaLnBrk="1" hangingPunct="1"/>
            <a:r>
              <a:rPr lang="it-IT" altLang="it-IT" sz="2800" dirty="0" smtClean="0">
                <a:solidFill>
                  <a:srgbClr val="002060"/>
                </a:solidFill>
              </a:rPr>
              <a:t>linee guida non vincolanti</a:t>
            </a:r>
            <a:r>
              <a:rPr lang="it-IT" altLang="it-IT" sz="2800" dirty="0" smtClean="0"/>
              <a:t> </a:t>
            </a:r>
            <a:r>
              <a:rPr lang="it-IT" altLang="it-IT" sz="2000" dirty="0" smtClean="0"/>
              <a:t>(art. 213, cm. 2°)</a:t>
            </a:r>
            <a:r>
              <a:rPr lang="it-IT" altLang="it-IT" sz="2800" dirty="0" smtClean="0"/>
              <a:t>.</a:t>
            </a:r>
          </a:p>
          <a:p>
            <a:pPr algn="just" eaLnBrk="1" hangingPunct="1"/>
            <a:endParaRPr lang="it-IT" altLang="it-IT" sz="2800" dirty="0" smtClean="0"/>
          </a:p>
          <a:p>
            <a:pPr algn="ctr" eaLnBrk="1" hangingPunct="1"/>
            <a:r>
              <a:rPr lang="it-IT" altLang="it-IT" sz="2800" dirty="0" smtClean="0"/>
              <a:t>Questioni:</a:t>
            </a:r>
          </a:p>
          <a:p>
            <a:pPr algn="just" eaLnBrk="1" hangingPunct="1"/>
            <a:r>
              <a:rPr lang="it-IT" altLang="it-IT" sz="2400" dirty="0" smtClean="0">
                <a:latin typeface="Arial" charset="0"/>
                <a:cs typeface="Arial" charset="0"/>
              </a:rPr>
              <a:t>►</a:t>
            </a:r>
            <a:r>
              <a:rPr lang="it-IT" altLang="it-IT" sz="2400" dirty="0" smtClean="0"/>
              <a:t>Tali decreti ‘transitoriamente in vigore’ </a:t>
            </a:r>
            <a:r>
              <a:rPr lang="it-IT" altLang="it-IT" sz="2400" i="1" dirty="0" smtClean="0"/>
              <a:t>purché compatibili</a:t>
            </a:r>
            <a:r>
              <a:rPr lang="it-IT" altLang="it-IT" sz="2400" dirty="0" smtClean="0"/>
              <a:t> con il Codice modificato e con le procedure di infrazione UE in tema di pagamenti della P.A. e violazione delle direttive 2014</a:t>
            </a:r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endParaRPr lang="it-IT" altLang="it-IT" sz="2400" dirty="0" smtClean="0"/>
          </a:p>
          <a:p>
            <a:pPr eaLnBrk="1" hangingPunct="1"/>
            <a:endParaRPr lang="it-IT" altLang="it-IT" sz="2400" dirty="0" smtClean="0"/>
          </a:p>
          <a:p>
            <a:pPr algn="just" eaLnBrk="1" hangingPunct="1"/>
            <a:endParaRPr lang="it-IT" altLang="it-IT" sz="2400" dirty="0" smtClean="0"/>
          </a:p>
          <a:p>
            <a:pPr algn="just" eaLnBrk="1" hangingPunct="1"/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291402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196975"/>
            <a:ext cx="8218488" cy="4968875"/>
          </a:xfrm>
          <a:prstGeom prst="rect">
            <a:avLst/>
          </a:prstGeom>
        </p:spPr>
        <p:txBody>
          <a:bodyPr/>
          <a:lstStyle/>
          <a:p>
            <a:pPr lvl="1" algn="just" eaLnBrk="1" hangingPunct="1"/>
            <a:r>
              <a:rPr lang="it-IT" altLang="it-IT" sz="2000" smtClean="0">
                <a:solidFill>
                  <a:srgbClr val="000000"/>
                </a:solidFill>
                <a:latin typeface="Georgia" pitchFamily="18" charset="0"/>
              </a:rPr>
              <a:t>SOFT Law: </a:t>
            </a:r>
            <a:r>
              <a:rPr lang="it-IT" altLang="it-IT" sz="2000" smtClean="0">
                <a:solidFill>
                  <a:srgbClr val="376092"/>
                </a:solidFill>
                <a:latin typeface="Georgia" pitchFamily="18" charset="0"/>
              </a:rPr>
              <a:t>Art. 213</a:t>
            </a:r>
            <a:r>
              <a:rPr lang="it-IT" altLang="it-IT" sz="2000" smtClean="0">
                <a:solidFill>
                  <a:srgbClr val="000000"/>
                </a:solidFill>
                <a:latin typeface="Georgia" pitchFamily="18" charset="0"/>
              </a:rPr>
              <a:t> «L'ANAC, per l'emanazione delle linee guida, si dota di forme e metodi di consultazione, di analisi e di verifica dell'impatto della regolazione, di consolidamento delle linee guida in testi unici integrati, organici e omogenei per materia, di adeguata pubblicità, anche sulla Gazzetta Ufficiale, in modo che siano rispettati la qualità della regolazione e il divieto di introduzione o di mantenimento di livelli di regolazione superiori a quelli minimi richiesti dalla legge e dal presente codice».</a:t>
            </a:r>
          </a:p>
          <a:p>
            <a:pPr algn="just" eaLnBrk="1" hangingPunct="1"/>
            <a:endParaRPr lang="it-IT" altLang="it-IT" sz="28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it-IT" altLang="it-IT" sz="2800" smtClean="0">
                <a:latin typeface="Arial" charset="0"/>
                <a:cs typeface="Arial" charset="0"/>
              </a:rPr>
              <a:t>►</a:t>
            </a:r>
            <a:r>
              <a:rPr lang="it-IT" altLang="it-IT" sz="2800" smtClean="0"/>
              <a:t>Linee guida vincolanti</a:t>
            </a:r>
          </a:p>
          <a:p>
            <a:pPr algn="just" eaLnBrk="1" hangingPunct="1"/>
            <a:endParaRPr lang="it-IT" altLang="it-IT" sz="28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it-IT" altLang="it-IT" sz="2800" smtClean="0">
                <a:latin typeface="Arial" charset="0"/>
                <a:cs typeface="Arial" charset="0"/>
              </a:rPr>
              <a:t>►</a:t>
            </a:r>
            <a:r>
              <a:rPr lang="it-IT" altLang="it-IT" sz="2800" smtClean="0"/>
              <a:t>Termine di 180 gg. </a:t>
            </a:r>
          </a:p>
          <a:p>
            <a:pPr algn="just" eaLnBrk="1" hangingPunct="1"/>
            <a:endParaRPr lang="it-IT" altLang="it-IT" sz="2800" smtClean="0"/>
          </a:p>
        </p:txBody>
      </p:sp>
    </p:spTree>
    <p:extLst>
      <p:ext uri="{BB962C8B-B14F-4D97-AF65-F5344CB8AC3E}">
        <p14:creationId xmlns:p14="http://schemas.microsoft.com/office/powerpoint/2010/main" val="122018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contenuto 2"/>
          <p:cNvSpPr>
            <a:spLocks noGrp="1"/>
          </p:cNvSpPr>
          <p:nvPr>
            <p:ph idx="4294967295"/>
          </p:nvPr>
        </p:nvSpPr>
        <p:spPr>
          <a:xfrm>
            <a:off x="457200" y="332657"/>
            <a:ext cx="8219256" cy="6264994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it-IT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Appalto integrato</a:t>
            </a:r>
          </a:p>
          <a:p>
            <a:pPr algn="ctr" eaLnBrk="1" hangingPunct="1">
              <a:defRPr/>
            </a:pPr>
            <a:endParaRPr lang="it-IT" b="1" dirty="0" smtClean="0"/>
          </a:p>
          <a:p>
            <a:pPr algn="ctr" eaLnBrk="1" hangingPunct="1">
              <a:defRPr/>
            </a:pPr>
            <a:endParaRPr lang="it-IT" b="1" dirty="0" smtClean="0"/>
          </a:p>
          <a:p>
            <a:pPr algn="just" eaLnBrk="1" hangingPunct="1">
              <a:defRPr/>
            </a:pPr>
            <a:r>
              <a:rPr lang="it-IT" sz="2400" b="1" dirty="0" smtClean="0"/>
              <a:t>A lungo avversato: al fine di stimolare la progettualità interna dell’amministrazione. </a:t>
            </a:r>
          </a:p>
          <a:p>
            <a:pPr algn="just" eaLnBrk="1" hangingPunct="1">
              <a:defRPr/>
            </a:pPr>
            <a:r>
              <a:rPr lang="it-IT" sz="2400" b="1" dirty="0" smtClean="0"/>
              <a:t>Però: apposizione delle varianti: + costi e + tempo </a:t>
            </a:r>
            <a:endParaRPr lang="it-IT" sz="2400" b="1" dirty="0"/>
          </a:p>
          <a:p>
            <a:pPr algn="ctr" eaLnBrk="1" hangingPunct="1">
              <a:defRPr/>
            </a:pPr>
            <a:r>
              <a:rPr lang="it-IT" sz="2400" b="1" dirty="0" smtClean="0"/>
              <a:t>quindi</a:t>
            </a:r>
          </a:p>
          <a:p>
            <a:pPr algn="just" eaLnBrk="1" hangingPunct="1">
              <a:defRPr/>
            </a:pPr>
            <a:r>
              <a:rPr lang="it-IT" sz="2400" b="1" dirty="0" smtClean="0"/>
              <a:t>Nel vecchio Codice: istituto  a valenza generale</a:t>
            </a:r>
            <a:endParaRPr lang="it-IT" b="1" dirty="0" smtClean="0"/>
          </a:p>
          <a:p>
            <a:pPr algn="just" eaLnBrk="1" hangingPunct="1">
              <a:defRPr/>
            </a:pPr>
            <a:endParaRPr lang="it-IT" sz="2400" b="1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it-IT" sz="2400" b="1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rgbClr val="002060"/>
                </a:solidFill>
              </a:rPr>
              <a:t>Invece, art. 59 Codice attuale</a:t>
            </a:r>
            <a:r>
              <a:rPr lang="it-IT" sz="2400" dirty="0" smtClean="0"/>
              <a:t>: valorizzazione della fase progettuale e limite al ricorso di varianti:</a:t>
            </a:r>
          </a:p>
          <a:p>
            <a:pPr algn="just" eaLnBrk="1" hangingPunct="1">
              <a:defRPr/>
            </a:pPr>
            <a:endParaRPr lang="it-IT" sz="2400" b="1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t-IT" sz="2400" b="1" dirty="0" smtClean="0">
                <a:solidFill>
                  <a:srgbClr val="002060"/>
                </a:solidFill>
              </a:rPr>
              <a:t>)  </a:t>
            </a:r>
            <a:r>
              <a:rPr lang="it-IT" sz="2400" dirty="0" smtClean="0"/>
              <a:t>a base di gara deve esserci un 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 esecutivo</a:t>
            </a:r>
            <a:r>
              <a:rPr lang="it-IT" sz="2400" dirty="0" smtClean="0"/>
              <a:t>;</a:t>
            </a: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divieto</a:t>
            </a:r>
            <a:r>
              <a:rPr lang="it-IT" sz="2400" dirty="0" smtClean="0"/>
              <a:t> di affidamento congiunto di progettazione e esecuzione dei lavori</a:t>
            </a:r>
          </a:p>
          <a:p>
            <a:pPr algn="just" eaLnBrk="1" hangingPunct="1">
              <a:defRPr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002040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La riforma del 2019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it-IT" dirty="0" smtClean="0"/>
              <a:t>:</a:t>
            </a:r>
            <a:endParaRPr lang="it-IT" dirty="0"/>
          </a:p>
          <a:p>
            <a:pPr>
              <a:defRPr/>
            </a:pPr>
            <a:endParaRPr lang="it-IT" dirty="0" smtClean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it-IT" sz="2400" dirty="0" smtClean="0">
                <a:solidFill>
                  <a:prstClr val="black"/>
                </a:solidFill>
              </a:rPr>
              <a:t>fino </a:t>
            </a:r>
            <a:r>
              <a:rPr lang="it-IT" sz="2400" dirty="0">
                <a:solidFill>
                  <a:prstClr val="black"/>
                </a:solidFill>
              </a:rPr>
              <a:t>a </a:t>
            </a:r>
            <a:r>
              <a:rPr lang="it-IT" sz="2400" u="sng" dirty="0">
                <a:solidFill>
                  <a:prstClr val="black"/>
                </a:solidFill>
              </a:rPr>
              <a:t>31 dicembre 2020</a:t>
            </a:r>
            <a:r>
              <a:rPr lang="it-IT" sz="2400" dirty="0">
                <a:solidFill>
                  <a:prstClr val="black"/>
                </a:solidFill>
              </a:rPr>
              <a:t>: </a:t>
            </a:r>
            <a:r>
              <a:rPr lang="it-IT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Sospensione</a:t>
            </a:r>
            <a:r>
              <a:rPr lang="it-IT" sz="2400" dirty="0">
                <a:solidFill>
                  <a:prstClr val="black"/>
                </a:solidFill>
              </a:rPr>
              <a:t> </a:t>
            </a:r>
            <a:r>
              <a:rPr lang="it-IT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</a:t>
            </a:r>
            <a:r>
              <a:rPr lang="it-IT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divieto dell’affidamento congiunto della progettazione e della esecuzione. (</a:t>
            </a:r>
            <a:r>
              <a:rPr lang="it-IT" sz="2400" dirty="0" smtClean="0">
                <a:solidFill>
                  <a:prstClr val="black"/>
                </a:solidFill>
              </a:rPr>
              <a:t>più </a:t>
            </a:r>
            <a:r>
              <a:rPr lang="it-IT" sz="2400" dirty="0">
                <a:solidFill>
                  <a:prstClr val="black"/>
                </a:solidFill>
              </a:rPr>
              <a:t>rapida </a:t>
            </a:r>
            <a:r>
              <a:rPr lang="it-IT" sz="2400" dirty="0" smtClean="0">
                <a:solidFill>
                  <a:prstClr val="black"/>
                </a:solidFill>
              </a:rPr>
              <a:t>cantierizzazione)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it-IT" sz="2400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it-IT" sz="2400" dirty="0" smtClean="0">
                <a:solidFill>
                  <a:prstClr val="black"/>
                </a:solidFill>
              </a:rPr>
              <a:t>Oggi, pertanto, è consentito alle stazioni appaltanti di bandire una gara di progetto di livello inferiore all’esecutivo. </a:t>
            </a:r>
            <a:endParaRPr lang="it-IT" sz="2400" dirty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it-IT" sz="2400" b="1" dirty="0" smtClean="0"/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it-IT" sz="2400" b="1" dirty="0" smtClean="0"/>
              <a:t>ANAC : </a:t>
            </a:r>
            <a:r>
              <a:rPr lang="it-IT" sz="2400" dirty="0" smtClean="0"/>
              <a:t>la commistione fra progetto e opera rischia di incidere sulla qualità dei lavori.</a:t>
            </a:r>
            <a:endParaRPr lang="it-IT" sz="2400" b="1" dirty="0"/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925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1184</Words>
  <Application>Microsoft Office PowerPoint</Application>
  <PresentationFormat>Presentazione su schermo (4:3)</PresentationFormat>
  <Paragraphs>188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20</vt:i4>
      </vt:variant>
    </vt:vector>
  </HeadingPairs>
  <TitlesOfParts>
    <vt:vector size="22" baseType="lpstr"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riforma del 2019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UNIVERSITARIO DI I° LIVELLO IN  “MANAGEMENT DEGLI APPROVVIGIONAMENTI E APPALTI PUBBLICI”</dc:title>
  <dc:creator>Riccardo Colangelo</dc:creator>
  <cp:lastModifiedBy>Cartei</cp:lastModifiedBy>
  <cp:revision>361</cp:revision>
  <cp:lastPrinted>2016-12-09T07:25:00Z</cp:lastPrinted>
  <dcterms:created xsi:type="dcterms:W3CDTF">2014-08-31T12:43:00Z</dcterms:created>
  <dcterms:modified xsi:type="dcterms:W3CDTF">2019-09-19T10:30:38Z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KSOProductBuildVer">
    <vt:lpwstr>1033-10.2.0.5978</vt:lpwstr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20</vt:i4>
  </property>
  <property fmtid="{D5CDD505-2E9C-101B-9397-08002B2CF9AE}" pid="9" name="PresentationFormat">
    <vt:lpwstr>Presentazione su schermo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72</vt:i4>
  </property>
</Properties>
</file>